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5"/>
  </p:notesMasterIdLst>
  <p:sldIdLst>
    <p:sldId id="298" r:id="rId5"/>
    <p:sldId id="303" r:id="rId6"/>
    <p:sldId id="299" r:id="rId7"/>
    <p:sldId id="747" r:id="rId8"/>
    <p:sldId id="748" r:id="rId9"/>
    <p:sldId id="749" r:id="rId10"/>
    <p:sldId id="754" r:id="rId11"/>
    <p:sldId id="751" r:id="rId12"/>
    <p:sldId id="755" r:id="rId13"/>
    <p:sldId id="75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326BF5-F5C1-40AE-A76B-22C0EBF95DF3}" v="12" dt="2022-08-04T02:42:52.7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19" autoAdjust="0"/>
  </p:normalViewPr>
  <p:slideViewPr>
    <p:cSldViewPr snapToGrid="0">
      <p:cViewPr varScale="1">
        <p:scale>
          <a:sx n="91" d="100"/>
          <a:sy n="91" d="100"/>
        </p:scale>
        <p:origin x="208" y="5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VARANGAREDDY PONDUGULA" userId="9fedf626aafef40b" providerId="LiveId" clId="{16326BF5-F5C1-40AE-A76B-22C0EBF95DF3}"/>
    <pc:docChg chg="modSld">
      <pc:chgData name="SIVARANGAREDDY PONDUGULA" userId="9fedf626aafef40b" providerId="LiveId" clId="{16326BF5-F5C1-40AE-A76B-22C0EBF95DF3}" dt="2022-08-04T02:28:59.116" v="7"/>
      <pc:docMkLst>
        <pc:docMk/>
      </pc:docMkLst>
      <pc:sldChg chg="modTransition">
        <pc:chgData name="SIVARANGAREDDY PONDUGULA" userId="9fedf626aafef40b" providerId="LiveId" clId="{16326BF5-F5C1-40AE-A76B-22C0EBF95DF3}" dt="2022-08-04T02:28:59.116" v="7"/>
        <pc:sldMkLst>
          <pc:docMk/>
          <pc:sldMk cId="193143965" sldId="298"/>
        </pc:sldMkLst>
      </pc:sldChg>
      <pc:sldChg chg="addSp modSp mod modTransition">
        <pc:chgData name="SIVARANGAREDDY PONDUGULA" userId="9fedf626aafef40b" providerId="LiveId" clId="{16326BF5-F5C1-40AE-A76B-22C0EBF95DF3}" dt="2022-08-04T02:28:59.116" v="7"/>
        <pc:sldMkLst>
          <pc:docMk/>
          <pc:sldMk cId="2626518780" sldId="299"/>
        </pc:sldMkLst>
        <pc:spChg chg="add mod">
          <ac:chgData name="SIVARANGAREDDY PONDUGULA" userId="9fedf626aafef40b" providerId="LiveId" clId="{16326BF5-F5C1-40AE-A76B-22C0EBF95DF3}" dt="2022-08-04T02:04:57.483" v="3" actId="122"/>
          <ac:spMkLst>
            <pc:docMk/>
            <pc:sldMk cId="2626518780" sldId="299"/>
            <ac:spMk id="4" creationId="{CE03CD19-577C-EDCA-D121-7C2416600E44}"/>
          </ac:spMkLst>
        </pc:spChg>
      </pc:sldChg>
      <pc:sldChg chg="modTransition">
        <pc:chgData name="SIVARANGAREDDY PONDUGULA" userId="9fedf626aafef40b" providerId="LiveId" clId="{16326BF5-F5C1-40AE-A76B-22C0EBF95DF3}" dt="2022-08-04T02:28:59.116" v="7"/>
        <pc:sldMkLst>
          <pc:docMk/>
          <pc:sldMk cId="3620210574" sldId="303"/>
        </pc:sldMkLst>
      </pc:sldChg>
      <pc:sldChg chg="modTransition">
        <pc:chgData name="SIVARANGAREDDY PONDUGULA" userId="9fedf626aafef40b" providerId="LiveId" clId="{16326BF5-F5C1-40AE-A76B-22C0EBF95DF3}" dt="2022-08-04T02:28:59.116" v="7"/>
        <pc:sldMkLst>
          <pc:docMk/>
          <pc:sldMk cId="1182593776" sldId="747"/>
        </pc:sldMkLst>
      </pc:sldChg>
      <pc:sldChg chg="modTransition">
        <pc:chgData name="SIVARANGAREDDY PONDUGULA" userId="9fedf626aafef40b" providerId="LiveId" clId="{16326BF5-F5C1-40AE-A76B-22C0EBF95DF3}" dt="2022-08-04T02:28:59.116" v="7"/>
        <pc:sldMkLst>
          <pc:docMk/>
          <pc:sldMk cId="693129938" sldId="748"/>
        </pc:sldMkLst>
      </pc:sldChg>
      <pc:sldChg chg="modTransition">
        <pc:chgData name="SIVARANGAREDDY PONDUGULA" userId="9fedf626aafef40b" providerId="LiveId" clId="{16326BF5-F5C1-40AE-A76B-22C0EBF95DF3}" dt="2022-08-04T02:28:59.116" v="7"/>
        <pc:sldMkLst>
          <pc:docMk/>
          <pc:sldMk cId="2569895221" sldId="749"/>
        </pc:sldMkLst>
      </pc:sldChg>
      <pc:sldChg chg="modTransition">
        <pc:chgData name="SIVARANGAREDDY PONDUGULA" userId="9fedf626aafef40b" providerId="LiveId" clId="{16326BF5-F5C1-40AE-A76B-22C0EBF95DF3}" dt="2022-08-04T02:28:59.116" v="7"/>
        <pc:sldMkLst>
          <pc:docMk/>
          <pc:sldMk cId="2892562430" sldId="751"/>
        </pc:sldMkLst>
      </pc:sldChg>
      <pc:sldChg chg="modTransition">
        <pc:chgData name="SIVARANGAREDDY PONDUGULA" userId="9fedf626aafef40b" providerId="LiveId" clId="{16326BF5-F5C1-40AE-A76B-22C0EBF95DF3}" dt="2022-08-04T02:28:59.116" v="7"/>
        <pc:sldMkLst>
          <pc:docMk/>
          <pc:sldMk cId="3369718709" sldId="754"/>
        </pc:sldMkLst>
      </pc:sldChg>
      <pc:sldChg chg="modTransition">
        <pc:chgData name="SIVARANGAREDDY PONDUGULA" userId="9fedf626aafef40b" providerId="LiveId" clId="{16326BF5-F5C1-40AE-A76B-22C0EBF95DF3}" dt="2022-08-04T02:28:59.116" v="7"/>
        <pc:sldMkLst>
          <pc:docMk/>
          <pc:sldMk cId="454601136" sldId="755"/>
        </pc:sldMkLst>
      </pc:sldChg>
      <pc:sldChg chg="modTransition">
        <pc:chgData name="SIVARANGAREDDY PONDUGULA" userId="9fedf626aafef40b" providerId="LiveId" clId="{16326BF5-F5C1-40AE-A76B-22C0EBF95DF3}" dt="2022-08-04T02:28:59.116" v="7"/>
        <pc:sldMkLst>
          <pc:docMk/>
          <pc:sldMk cId="516882943" sldId="756"/>
        </pc:sldMkLst>
      </pc:sldChg>
    </pc:docChg>
  </pc:docChgLst>
</pc:chgInfo>
</file>

<file path=ppt/media/image1.jpeg>
</file>

<file path=ppt/media/image10.png>
</file>

<file path=ppt/media/image2.png>
</file>

<file path=ppt/media/image3.gif>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6D193-5A62-4FB7-A7BE-16777799F5D0}" type="datetimeFigureOut">
              <a:rPr lang="en-US" smtClean="0"/>
              <a:t>8/3/22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D43D6A-0227-4326-A782-B8E69EDFFC3A}" type="slidenum">
              <a:rPr lang="en-US" smtClean="0"/>
              <a:t>‹#›</a:t>
            </a:fld>
            <a:endParaRPr lang="en-US"/>
          </a:p>
        </p:txBody>
      </p:sp>
    </p:spTree>
    <p:extLst>
      <p:ext uri="{BB962C8B-B14F-4D97-AF65-F5344CB8AC3E}">
        <p14:creationId xmlns:p14="http://schemas.microsoft.com/office/powerpoint/2010/main" val="3567208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6D43D6A-0227-4326-A782-B8E69EDFFC3A}" type="slidenum">
              <a:rPr lang="en-US" smtClean="0"/>
              <a:t>1</a:t>
            </a:fld>
            <a:endParaRPr lang="en-US"/>
          </a:p>
        </p:txBody>
      </p:sp>
    </p:spTree>
    <p:extLst>
      <p:ext uri="{BB962C8B-B14F-4D97-AF65-F5344CB8AC3E}">
        <p14:creationId xmlns:p14="http://schemas.microsoft.com/office/powerpoint/2010/main" val="2283590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8/3/22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8/3/22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8/3/22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8/3/22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8/3/22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8/3/22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8/3/22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8/3/22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8/3/22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8/3/22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2.png"/><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1.jpe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gif"/></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Car price prediction </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909333" y="4608576"/>
            <a:ext cx="3635925" cy="774186"/>
          </a:xfrm>
        </p:spPr>
        <p:txBody>
          <a:bodyPr anchor="t">
            <a:normAutofit/>
          </a:bodyPr>
          <a:lstStyle/>
          <a:p>
            <a:pPr>
              <a:lnSpc>
                <a:spcPct val="100000"/>
              </a:lnSpc>
            </a:pPr>
            <a:r>
              <a:rPr lang="en-US" sz="1600" dirty="0"/>
              <a:t>Sivarangareddy </a:t>
            </a:r>
            <a:r>
              <a:rPr lang="en-US" sz="1600" dirty="0" err="1"/>
              <a:t>pondugula</a:t>
            </a:r>
            <a:endParaRPr lang="en-US" sz="1600" dirty="0"/>
          </a:p>
          <a:p>
            <a:pPr>
              <a:lnSpc>
                <a:spcPct val="100000"/>
              </a:lnSpc>
            </a:pPr>
            <a:r>
              <a:rPr lang="en-US" sz="1600" dirty="0"/>
              <a:t>811197074</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Audio Recording Aug 3, 2022 at 11:02:28 PM" descr="Audio Recording Aug 3, 2022 at 11:02:28 PM">
            <a:hlinkClick r:id="" action="ppaction://media"/>
            <a:extLst>
              <a:ext uri="{FF2B5EF4-FFF2-40B4-BE49-F238E27FC236}">
                <a16:creationId xmlns:a16="http://schemas.microsoft.com/office/drawing/2014/main" id="{C0451599-158C-BB76-BD13-25838529AAD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66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44752B0-8228-FEFD-DA0E-21175EC946DD}"/>
              </a:ext>
            </a:extLst>
          </p:cNvPr>
          <p:cNvSpPr txBox="1"/>
          <p:nvPr/>
        </p:nvSpPr>
        <p:spPr>
          <a:xfrm>
            <a:off x="5038725" y="634946"/>
            <a:ext cx="6500131" cy="841429"/>
          </a:xfrm>
          <a:prstGeom prst="rect">
            <a:avLst/>
          </a:prstGeom>
        </p:spPr>
        <p:txBody>
          <a:bodyPr vert="horz" lIns="91440" tIns="45720" rIns="91440" bIns="45720" rtlCol="0" anchor="b">
            <a:normAutofit fontScale="85000" lnSpcReduction="10000"/>
          </a:bodyPr>
          <a:lstStyle/>
          <a:p>
            <a:pPr>
              <a:lnSpc>
                <a:spcPct val="90000"/>
              </a:lnSpc>
              <a:spcBef>
                <a:spcPct val="0"/>
              </a:spcBef>
              <a:spcAft>
                <a:spcPts val="600"/>
              </a:spcAft>
            </a:pPr>
            <a:r>
              <a:rPr lang="en-US" sz="4800" spc="-50" dirty="0">
                <a:solidFill>
                  <a:schemeClr val="tx1">
                    <a:lumMod val="75000"/>
                    <a:lumOff val="25000"/>
                  </a:schemeClr>
                </a:solidFill>
                <a:latin typeface="+mj-lt"/>
                <a:ea typeface="+mj-ea"/>
                <a:cs typeface="+mj-cs"/>
              </a:rPr>
              <a:t>Insights and conclusion </a:t>
            </a:r>
          </a:p>
        </p:txBody>
      </p:sp>
      <p:pic>
        <p:nvPicPr>
          <p:cNvPr id="8" name="Picture 7" descr="Graphical user interface, text, application&#10;&#10;Description automatically generated">
            <a:extLst>
              <a:ext uri="{FF2B5EF4-FFF2-40B4-BE49-F238E27FC236}">
                <a16:creationId xmlns:a16="http://schemas.microsoft.com/office/drawing/2014/main" id="{F70378E8-F585-D5A4-F080-2D71F630DB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193" y="1852697"/>
            <a:ext cx="4405058" cy="2832564"/>
          </a:xfrm>
          <a:prstGeom prst="rect">
            <a:avLst/>
          </a:prstGeom>
        </p:spPr>
      </p:pic>
      <p:cxnSp>
        <p:nvCxnSpPr>
          <p:cNvPr id="19" name="Straight Connector 18">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a:extLst>
              <a:ext uri="{FF2B5EF4-FFF2-40B4-BE49-F238E27FC236}">
                <a16:creationId xmlns:a16="http://schemas.microsoft.com/office/drawing/2014/main" id="{15E69258-ACF3-6C4F-026A-2FF926E3C277}"/>
              </a:ext>
            </a:extLst>
          </p:cNvPr>
          <p:cNvSpPr txBox="1"/>
          <p:nvPr/>
        </p:nvSpPr>
        <p:spPr>
          <a:xfrm>
            <a:off x="5150498" y="1642188"/>
            <a:ext cx="6783355" cy="4736681"/>
          </a:xfrm>
          <a:prstGeom prst="rect">
            <a:avLst/>
          </a:prstGeom>
          <a:noFill/>
        </p:spPr>
        <p:txBody>
          <a:bodyPr wrap="square" rtlCol="0">
            <a:spAutoFit/>
          </a:bodyPr>
          <a:lstStyle/>
          <a:p>
            <a:pPr marL="0" marR="0">
              <a:lnSpc>
                <a:spcPct val="120000"/>
              </a:lnSpc>
              <a:spcBef>
                <a:spcPts val="0"/>
              </a:spcBef>
              <a:spcAft>
                <a:spcPts val="600"/>
              </a:spcAft>
              <a:buFont typeface="Calibri" panose="020F0502020204030204" pitchFamily="34" charset="0"/>
            </a:pPr>
            <a:r>
              <a:rPr lang="en-US" sz="1600" dirty="0">
                <a:solidFill>
                  <a:schemeClr val="tx1">
                    <a:lumMod val="75000"/>
                    <a:lumOff val="25000"/>
                  </a:schemeClr>
                </a:solidFill>
                <a:effectLst/>
                <a:latin typeface="Times New Roman" panose="02020603050405020304" pitchFamily="18" charset="0"/>
                <a:cs typeface="Times New Roman" panose="02020603050405020304" pitchFamily="18" charset="0"/>
              </a:rPr>
              <a:t>we </a:t>
            </a:r>
            <a:r>
              <a:rPr lang="en-US" sz="1600" dirty="0">
                <a:solidFill>
                  <a:schemeClr val="tx1">
                    <a:lumMod val="75000"/>
                    <a:lumOff val="25000"/>
                  </a:schemeClr>
                </a:solidFill>
                <a:latin typeface="Times New Roman" panose="02020603050405020304" pitchFamily="18" charset="0"/>
                <a:cs typeface="Times New Roman" panose="02020603050405020304" pitchFamily="18" charset="0"/>
              </a:rPr>
              <a:t>have </a:t>
            </a:r>
            <a:r>
              <a:rPr lang="en-US" sz="1600" dirty="0">
                <a:solidFill>
                  <a:schemeClr val="tx1">
                    <a:lumMod val="75000"/>
                    <a:lumOff val="25000"/>
                  </a:schemeClr>
                </a:solidFill>
                <a:effectLst/>
                <a:latin typeface="Times New Roman" panose="02020603050405020304" pitchFamily="18" charset="0"/>
                <a:cs typeface="Times New Roman" panose="02020603050405020304" pitchFamily="18" charset="0"/>
              </a:rPr>
              <a:t>a variable with low VIF and p values. This variable explains the price to a great extent. Overall, this model is best fits model with an accuracy of 91%</a:t>
            </a:r>
          </a:p>
          <a:p>
            <a:pPr marL="0" marR="0">
              <a:lnSpc>
                <a:spcPct val="120000"/>
              </a:lnSpc>
              <a:spcBef>
                <a:spcPts val="0"/>
              </a:spcBef>
              <a:spcAft>
                <a:spcPts val="600"/>
              </a:spcAft>
              <a:buFont typeface="Calibri" panose="020F0502020204030204" pitchFamily="34" charset="0"/>
            </a:pPr>
            <a:endParaRPr lang="en-US" sz="1600" dirty="0">
              <a:solidFill>
                <a:schemeClr val="tx1">
                  <a:lumMod val="75000"/>
                  <a:lumOff val="25000"/>
                </a:schemeClr>
              </a:solidFill>
              <a:effectLst/>
              <a:latin typeface="Times New Roman" panose="02020603050405020304" pitchFamily="18" charset="0"/>
              <a:cs typeface="Times New Roman" panose="02020603050405020304" pitchFamily="18" charset="0"/>
            </a:endParaRPr>
          </a:p>
          <a:p>
            <a:pPr>
              <a:lnSpc>
                <a:spcPct val="120000"/>
              </a:lnSpc>
              <a:spcAft>
                <a:spcPts val="600"/>
              </a:spcAft>
            </a:pPr>
            <a:r>
              <a:rPr kumimoji="0" lang="en-US" altLang="en-US" sz="16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best-fitted Equation</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20000"/>
              </a:lnSpc>
              <a:spcBef>
                <a:spcPct val="0"/>
              </a:spcBef>
              <a:spcAft>
                <a:spcPct val="0"/>
              </a:spcAft>
              <a:buClrTx/>
              <a:buSzTx/>
              <a:buFontTx/>
              <a:buNone/>
              <a:tabLst/>
            </a:pPr>
            <a:r>
              <a:rPr kumimoji="0" lang="en-US" altLang="en-US" sz="1600" b="1"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Price = -0.0133 + 0.3058 *wheelbase +0.3750*horsepower+0.1785* Car body Convertible -0.0686* cylinder number four +0.3129* company segment high tier</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2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eaLnBrk="0" fontAlgn="base" hangingPunct="0">
              <a:lnSpc>
                <a:spcPct val="120000"/>
              </a:lnSpc>
              <a:spcBef>
                <a:spcPct val="0"/>
              </a:spcBef>
              <a:spcAft>
                <a:spcPct val="0"/>
              </a:spcAft>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all the independent variables are considerably low variance influence factor, and r squared 0.910, which means 91% and adjusted r squared is 90.7% relatively high which has significantly fit to the model</a:t>
            </a:r>
          </a:p>
          <a:p>
            <a:pPr eaLnBrk="0" fontAlgn="base" hangingPunct="0">
              <a:lnSpc>
                <a:spcPct val="120000"/>
              </a:lnSpc>
              <a:spcBef>
                <a:spcPct val="0"/>
              </a:spcBef>
              <a:spcAft>
                <a:spcPct val="0"/>
              </a:spcAft>
            </a:pPr>
            <a:endParaRPr lang="en-US" alt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eaLnBrk="0" fontAlgn="base" hangingPunct="0">
              <a:lnSpc>
                <a:spcPct val="120000"/>
              </a:lnSpc>
              <a:spcBef>
                <a:spcPct val="0"/>
              </a:spcBef>
              <a:spcAft>
                <a:spcPct val="0"/>
              </a:spcAft>
            </a:pPr>
            <a:r>
              <a:rPr kumimoji="0" lang="en-US" altLang="en-US" sz="1600"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As we can see we have applied all three regression models to data we found random forest is best with an accuracy of 92.9%.</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endParaRPr lang="en-US" dirty="0"/>
          </a:p>
        </p:txBody>
      </p:sp>
      <p:pic>
        <p:nvPicPr>
          <p:cNvPr id="3" name="Audio Recording Aug 3, 2022 at 11:41:10 PM" descr="Audio Recording Aug 3, 2022 at 11:41:10 PM">
            <a:hlinkClick r:id="" action="ppaction://media"/>
            <a:extLst>
              <a:ext uri="{FF2B5EF4-FFF2-40B4-BE49-F238E27FC236}">
                <a16:creationId xmlns:a16="http://schemas.microsoft.com/office/drawing/2014/main" id="{D8BF6514-9A72-4FAF-CB65-19588A69E9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516882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7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6" name="Straight Connector 55">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58" name="Rectangle 57">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F0E4C7-3BE0-834B-0287-62CB1BDF0E1D}"/>
              </a:ext>
            </a:extLst>
          </p:cNvPr>
          <p:cNvSpPr>
            <a:spLocks noGrp="1"/>
          </p:cNvSpPr>
          <p:nvPr>
            <p:ph type="title"/>
          </p:nvPr>
        </p:nvSpPr>
        <p:spPr>
          <a:xfrm>
            <a:off x="878911" y="643468"/>
            <a:ext cx="3177847" cy="1674180"/>
          </a:xfrm>
        </p:spPr>
        <p:txBody>
          <a:bodyPr vert="horz" lIns="91440" tIns="45720" rIns="91440" bIns="45720" rtlCol="0" anchor="b">
            <a:normAutofit/>
          </a:bodyPr>
          <a:lstStyle/>
          <a:p>
            <a:r>
              <a:rPr lang="en-US" sz="3700" b="1"/>
              <a:t>Table of content</a:t>
            </a:r>
            <a:br>
              <a:rPr lang="en-US" sz="3700" b="1"/>
            </a:br>
            <a:endParaRPr lang="en-US" sz="3700" b="1"/>
          </a:p>
        </p:txBody>
      </p:sp>
      <p:cxnSp>
        <p:nvCxnSpPr>
          <p:cNvPr id="60" name="Straight Connector 59">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8" name="Content Placeholder 37">
            <a:extLst>
              <a:ext uri="{FF2B5EF4-FFF2-40B4-BE49-F238E27FC236}">
                <a16:creationId xmlns:a16="http://schemas.microsoft.com/office/drawing/2014/main" id="{9DC817A6-A5DC-C4E2-9122-7E8CE92376C2}"/>
              </a:ext>
            </a:extLst>
          </p:cNvPr>
          <p:cNvSpPr>
            <a:spLocks noGrp="1"/>
          </p:cNvSpPr>
          <p:nvPr>
            <p:ph sz="quarter" idx="4"/>
          </p:nvPr>
        </p:nvSpPr>
        <p:spPr>
          <a:xfrm>
            <a:off x="724199" y="2639379"/>
            <a:ext cx="3205049" cy="3229714"/>
          </a:xfrm>
        </p:spPr>
        <p:txBody>
          <a:bodyPr vert="horz" lIns="0" tIns="45720" rIns="0" bIns="45720" rtlCol="0">
            <a:normAutofit/>
          </a:bodyPr>
          <a:lstStyle/>
          <a:p>
            <a:pPr>
              <a:lnSpc>
                <a:spcPct val="100000"/>
              </a:lnSpc>
            </a:pPr>
            <a:r>
              <a:rPr lang="en-US" dirty="0"/>
              <a:t>Problem statement </a:t>
            </a:r>
          </a:p>
          <a:p>
            <a:pPr>
              <a:lnSpc>
                <a:spcPct val="100000"/>
              </a:lnSpc>
            </a:pPr>
            <a:r>
              <a:rPr lang="en-US" dirty="0"/>
              <a:t>Overview of the dataset </a:t>
            </a:r>
          </a:p>
          <a:p>
            <a:pPr>
              <a:lnSpc>
                <a:spcPct val="100000"/>
              </a:lnSpc>
            </a:pPr>
            <a:r>
              <a:rPr lang="en-US" dirty="0"/>
              <a:t>Data preparation and explore </a:t>
            </a:r>
          </a:p>
          <a:p>
            <a:pPr>
              <a:lnSpc>
                <a:spcPct val="100000"/>
              </a:lnSpc>
            </a:pPr>
            <a:r>
              <a:rPr lang="en-US" dirty="0"/>
              <a:t>Modeling approaches </a:t>
            </a:r>
          </a:p>
          <a:p>
            <a:pPr>
              <a:lnSpc>
                <a:spcPct val="100000"/>
              </a:lnSpc>
            </a:pPr>
            <a:r>
              <a:rPr lang="en-US" dirty="0"/>
              <a:t>Performance evaluations </a:t>
            </a:r>
          </a:p>
          <a:p>
            <a:pPr>
              <a:lnSpc>
                <a:spcPct val="100000"/>
              </a:lnSpc>
            </a:pPr>
            <a:r>
              <a:rPr lang="en-US" dirty="0"/>
              <a:t>Insights and conclusions </a:t>
            </a:r>
          </a:p>
        </p:txBody>
      </p:sp>
      <p:pic>
        <p:nvPicPr>
          <p:cNvPr id="8" name="Content Placeholder 7" descr="A car on a road&#10;&#10;Description automatically generated with low confidence">
            <a:extLst>
              <a:ext uri="{FF2B5EF4-FFF2-40B4-BE49-F238E27FC236}">
                <a16:creationId xmlns:a16="http://schemas.microsoft.com/office/drawing/2014/main" id="{820957A3-D5A4-A652-8AEF-647D6EE26092}"/>
              </a:ext>
            </a:extLst>
          </p:cNvPr>
          <p:cNvPicPr>
            <a:picLocks noChangeAspect="1"/>
          </p:cNvPicPr>
          <p:nvPr/>
        </p:nvPicPr>
        <p:blipFill>
          <a:blip r:embed="rId4"/>
          <a:stretch>
            <a:fillRect/>
          </a:stretch>
        </p:blipFill>
        <p:spPr>
          <a:xfrm>
            <a:off x="4653447" y="1318701"/>
            <a:ext cx="6892560" cy="3875150"/>
          </a:xfrm>
          <a:prstGeom prst="rect">
            <a:avLst/>
          </a:prstGeom>
        </p:spPr>
      </p:pic>
      <p:sp>
        <p:nvSpPr>
          <p:cNvPr id="62" name="Rectangle 61">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 name="Audio Recording Aug 3, 2022 at 11:03:17 PM" descr="Audio Recording Aug 3, 2022 at 11:03:17 PM">
            <a:hlinkClick r:id="" action="ppaction://media"/>
            <a:extLst>
              <a:ext uri="{FF2B5EF4-FFF2-40B4-BE49-F238E27FC236}">
                <a16:creationId xmlns:a16="http://schemas.microsoft.com/office/drawing/2014/main" id="{3C93F565-6945-30BC-F944-7E8B7411567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620210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4AD7545-320E-483F-2626-E0F80A3D0117}"/>
              </a:ext>
            </a:extLst>
          </p:cNvPr>
          <p:cNvSpPr>
            <a:spLocks noGrp="1"/>
          </p:cNvSpPr>
          <p:nvPr>
            <p:ph type="subTitle" idx="1"/>
          </p:nvPr>
        </p:nvSpPr>
        <p:spPr>
          <a:xfrm>
            <a:off x="1100051" y="1222310"/>
            <a:ext cx="10058400" cy="4565842"/>
          </a:xfrm>
        </p:spPr>
        <p:txBody>
          <a:bodyPr>
            <a:normAutofit/>
          </a:bodyPr>
          <a:lstStyle/>
          <a:p>
            <a:r>
              <a:rPr lang="en-US" sz="2000" cap="none" dirty="0">
                <a:latin typeface="Times New Roman" panose="02020603050405020304" pitchFamily="18" charset="0"/>
                <a:cs typeface="Times New Roman" panose="02020603050405020304" pitchFamily="18" charset="0"/>
              </a:rPr>
              <a:t>A Chinese automobile company </a:t>
            </a:r>
            <a:r>
              <a:rPr lang="en-US" sz="2000" cap="none" dirty="0" err="1">
                <a:latin typeface="Times New Roman" panose="02020603050405020304" pitchFamily="18" charset="0"/>
                <a:cs typeface="Times New Roman" panose="02020603050405020304" pitchFamily="18" charset="0"/>
              </a:rPr>
              <a:t>Geely</a:t>
            </a:r>
            <a:r>
              <a:rPr lang="en-US" sz="2000" cap="none" dirty="0">
                <a:latin typeface="Times New Roman" panose="02020603050405020304" pitchFamily="18" charset="0"/>
                <a:cs typeface="Times New Roman" panose="02020603050405020304" pitchFamily="18" charset="0"/>
              </a:rPr>
              <a:t> auto aspires to enter the US market by setting up their manufacturing unit there and producing cars locally to give competition to their US and European counterparts. </a:t>
            </a:r>
          </a:p>
          <a:p>
            <a:r>
              <a:rPr lang="en-US" sz="2000" cap="none" dirty="0">
                <a:latin typeface="Times New Roman" panose="02020603050405020304" pitchFamily="18" charset="0"/>
                <a:cs typeface="Times New Roman" panose="02020603050405020304" pitchFamily="18" charset="0"/>
              </a:rPr>
              <a:t>They have contracted an automobile consulting company to understand the factors on which the pricing of cars depends. Specifically, they want to understand the factors affecting the pricing of cars in the American market since those may be very different from the Chinese market. </a:t>
            </a:r>
          </a:p>
          <a:p>
            <a:r>
              <a:rPr lang="en-US" sz="2000" cap="none" dirty="0">
                <a:latin typeface="Times New Roman" panose="02020603050405020304" pitchFamily="18" charset="0"/>
                <a:cs typeface="Times New Roman" panose="02020603050405020304" pitchFamily="18" charset="0"/>
              </a:rPr>
              <a:t>The company wants to know:</a:t>
            </a:r>
          </a:p>
          <a:p>
            <a:r>
              <a:rPr lang="en-US" sz="2000" cap="none" dirty="0">
                <a:latin typeface="Times New Roman" panose="02020603050405020304" pitchFamily="18" charset="0"/>
                <a:cs typeface="Times New Roman" panose="02020603050405020304" pitchFamily="18" charset="0"/>
              </a:rPr>
              <a:t> • which variables are significant in predicting the price of a car</a:t>
            </a:r>
          </a:p>
          <a:p>
            <a:r>
              <a:rPr lang="en-US" sz="2000" cap="none" dirty="0">
                <a:latin typeface="Times New Roman" panose="02020603050405020304" pitchFamily="18" charset="0"/>
                <a:cs typeface="Times New Roman" panose="02020603050405020304" pitchFamily="18" charset="0"/>
              </a:rPr>
              <a:t> • how well do those variables describe the price of a car</a:t>
            </a:r>
          </a:p>
        </p:txBody>
      </p:sp>
      <p:sp>
        <p:nvSpPr>
          <p:cNvPr id="4" name="TextBox 3">
            <a:extLst>
              <a:ext uri="{FF2B5EF4-FFF2-40B4-BE49-F238E27FC236}">
                <a16:creationId xmlns:a16="http://schemas.microsoft.com/office/drawing/2014/main" id="{CE03CD19-577C-EDCA-D121-7C2416600E44}"/>
              </a:ext>
            </a:extLst>
          </p:cNvPr>
          <p:cNvSpPr txBox="1"/>
          <p:nvPr/>
        </p:nvSpPr>
        <p:spPr>
          <a:xfrm>
            <a:off x="1782147" y="279918"/>
            <a:ext cx="8425543" cy="646331"/>
          </a:xfrm>
          <a:prstGeom prst="rect">
            <a:avLst/>
          </a:prstGeom>
          <a:noFill/>
        </p:spPr>
        <p:txBody>
          <a:bodyPr wrap="square" rtlCol="0">
            <a:spAutoFit/>
          </a:bodyPr>
          <a:lstStyle/>
          <a:p>
            <a:pPr algn="ctr"/>
            <a:r>
              <a:rPr lang="en-US" dirty="0"/>
              <a:t>Problem statement </a:t>
            </a:r>
          </a:p>
          <a:p>
            <a:pPr algn="ctr"/>
            <a:endParaRPr lang="en-US" dirty="0"/>
          </a:p>
        </p:txBody>
      </p:sp>
      <p:pic>
        <p:nvPicPr>
          <p:cNvPr id="2" name="Audio Recording Aug 3, 2022 at 11:05:27 PM" descr="Audio Recording Aug 3, 2022 at 11:05:27 PM">
            <a:hlinkClick r:id="" action="ppaction://media"/>
            <a:extLst>
              <a:ext uri="{FF2B5EF4-FFF2-40B4-BE49-F238E27FC236}">
                <a16:creationId xmlns:a16="http://schemas.microsoft.com/office/drawing/2014/main" id="{BA4B5419-C8DF-DCFB-0A61-FD8DB32B854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62651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9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B7546-E363-5BC9-D3E1-1D0A971C8C4D}"/>
              </a:ext>
            </a:extLst>
          </p:cNvPr>
          <p:cNvSpPr>
            <a:spLocks noGrp="1"/>
          </p:cNvSpPr>
          <p:nvPr>
            <p:ph type="title"/>
          </p:nvPr>
        </p:nvSpPr>
        <p:spPr>
          <a:xfrm>
            <a:off x="1097280" y="177282"/>
            <a:ext cx="10058400" cy="1343608"/>
          </a:xfrm>
        </p:spPr>
        <p:txBody>
          <a:bodyPr>
            <a:normAutofit/>
          </a:bodyPr>
          <a:lstStyle/>
          <a:p>
            <a:pPr algn="ctr"/>
            <a:br>
              <a:rPr lang="en-US" sz="2800" b="1">
                <a:latin typeface="Times New Roman" panose="02020603050405020304" pitchFamily="18" charset="0"/>
                <a:cs typeface="Times New Roman" panose="02020603050405020304" pitchFamily="18" charset="0"/>
              </a:rPr>
            </a:br>
            <a:br>
              <a:rPr lang="en-US" sz="2800" b="1">
                <a:latin typeface="Times New Roman" panose="02020603050405020304" pitchFamily="18" charset="0"/>
                <a:cs typeface="Times New Roman" panose="02020603050405020304" pitchFamily="18" charset="0"/>
              </a:rPr>
            </a:br>
            <a:r>
              <a:rPr lang="en-US" sz="2800" b="1">
                <a:latin typeface="Times New Roman" panose="02020603050405020304" pitchFamily="18" charset="0"/>
                <a:cs typeface="Times New Roman" panose="02020603050405020304" pitchFamily="18" charset="0"/>
              </a:rPr>
              <a:t>OVERVIEW OF DATASET </a:t>
            </a:r>
            <a:endParaRPr lang="en-US"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C6DF335-D864-3DCC-307A-16871B4B9CA7}"/>
              </a:ext>
            </a:extLst>
          </p:cNvPr>
          <p:cNvSpPr>
            <a:spLocks noGrp="1"/>
          </p:cNvSpPr>
          <p:nvPr>
            <p:ph idx="1"/>
          </p:nvPr>
        </p:nvSpPr>
        <p:spPr>
          <a:xfrm>
            <a:off x="2015412" y="2192695"/>
            <a:ext cx="7604449" cy="3321698"/>
          </a:xfrm>
        </p:spPr>
        <p:txBody>
          <a:bodyPr/>
          <a:lstStyle/>
          <a:p>
            <a:pPr marL="457200" indent="-457200">
              <a:buFont typeface="+mj-lt"/>
              <a:buAutoNum type="arabicPeriod"/>
            </a:pPr>
            <a:r>
              <a:rPr lang="en-US" sz="2000" b="0" i="0">
                <a:solidFill>
                  <a:srgbClr val="292929"/>
                </a:solidFill>
                <a:effectLst/>
                <a:latin typeface="Times New Roman" panose="02020603050405020304" pitchFamily="18" charset="0"/>
                <a:cs typeface="Times New Roman" panose="02020603050405020304" pitchFamily="18" charset="0"/>
              </a:rPr>
              <a:t>The data set contains information regarding the various factors influencing the price of a particular car. </a:t>
            </a:r>
          </a:p>
          <a:p>
            <a:pPr marL="457200" indent="-457200">
              <a:buFont typeface="+mj-lt"/>
              <a:buAutoNum type="arabicPeriod"/>
            </a:pPr>
            <a:r>
              <a:rPr lang="en-US" sz="2000" b="0" i="0">
                <a:solidFill>
                  <a:srgbClr val="292929"/>
                </a:solidFill>
                <a:effectLst/>
                <a:latin typeface="Times New Roman" panose="02020603050405020304" pitchFamily="18" charset="0"/>
                <a:cs typeface="Times New Roman" panose="02020603050405020304" pitchFamily="18" charset="0"/>
              </a:rPr>
              <a:t>There are a total of 26 columns/attributes like car name, fuel type, city mpg etc also with the output variable/attribute price. </a:t>
            </a:r>
          </a:p>
          <a:p>
            <a:pPr marL="457200" indent="-457200">
              <a:buFont typeface="+mj-lt"/>
              <a:buAutoNum type="arabicPeriod"/>
            </a:pPr>
            <a:r>
              <a:rPr lang="en-US" sz="2000" b="0" i="0">
                <a:solidFill>
                  <a:srgbClr val="292929"/>
                </a:solidFill>
                <a:effectLst/>
                <a:latin typeface="Times New Roman" panose="02020603050405020304" pitchFamily="18" charset="0"/>
                <a:cs typeface="Times New Roman" panose="02020603050405020304" pitchFamily="18" charset="0"/>
              </a:rPr>
              <a:t>There are a total of 205 observations in each column.</a:t>
            </a:r>
          </a:p>
          <a:p>
            <a:pPr marL="457200" indent="-457200">
              <a:buFont typeface="+mj-lt"/>
              <a:buAutoNum type="arabicPeriod"/>
            </a:pPr>
            <a:r>
              <a:rPr lang="en-US" sz="2000">
                <a:latin typeface="Times New Roman" panose="02020603050405020304" pitchFamily="18" charset="0"/>
                <a:cs typeface="Times New Roman" panose="02020603050405020304" pitchFamily="18" charset="0"/>
              </a:rPr>
              <a:t>No missing values or imbalanced data.</a:t>
            </a:r>
          </a:p>
          <a:p>
            <a:pPr marL="457200" indent="-457200">
              <a:buFont typeface="+mj-lt"/>
              <a:buAutoNum type="arabicPeriod"/>
            </a:pPr>
            <a:r>
              <a:rPr lang="en-US" sz="2000" b="0" i="0">
                <a:solidFill>
                  <a:srgbClr val="292929"/>
                </a:solidFill>
                <a:effectLst/>
                <a:latin typeface="Times New Roman" panose="02020603050405020304" pitchFamily="18" charset="0"/>
                <a:cs typeface="Times New Roman" panose="02020603050405020304" pitchFamily="18" charset="0"/>
              </a:rPr>
              <a:t>No null values </a:t>
            </a:r>
          </a:p>
          <a:p>
            <a:endParaRPr lang="en-US">
              <a:solidFill>
                <a:srgbClr val="292929"/>
              </a:solidFill>
              <a:latin typeface="charter"/>
            </a:endParaRPr>
          </a:p>
          <a:p>
            <a:endParaRPr lang="en-US" dirty="0"/>
          </a:p>
        </p:txBody>
      </p:sp>
      <p:pic>
        <p:nvPicPr>
          <p:cNvPr id="5" name="Audio Recording Aug 3, 2022 at 11:08:10 PM" descr="Audio Recording Aug 3, 2022 at 11:08:10 PM">
            <a:hlinkClick r:id="" action="ppaction://media"/>
            <a:extLst>
              <a:ext uri="{FF2B5EF4-FFF2-40B4-BE49-F238E27FC236}">
                <a16:creationId xmlns:a16="http://schemas.microsoft.com/office/drawing/2014/main" id="{9E460942-9FEF-2790-404B-0E1D7A42F26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182593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13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B2786-7FD4-526C-B007-C942638B1C88}"/>
              </a:ext>
            </a:extLst>
          </p:cNvPr>
          <p:cNvSpPr>
            <a:spLocks noGrp="1"/>
          </p:cNvSpPr>
          <p:nvPr>
            <p:ph type="title"/>
          </p:nvPr>
        </p:nvSpPr>
        <p:spPr>
          <a:xfrm>
            <a:off x="1097280" y="286604"/>
            <a:ext cx="10058400" cy="515829"/>
          </a:xfrm>
        </p:spPr>
        <p:txBody>
          <a:bodyPr>
            <a:normAutofit/>
          </a:bodyPr>
          <a:lstStyle/>
          <a:p>
            <a:pPr algn="ctr"/>
            <a:r>
              <a:rPr lang="en-US" sz="2800"/>
              <a:t>Data preparation and explore</a:t>
            </a:r>
            <a:endParaRPr lang="en-US" sz="2800" dirty="0"/>
          </a:p>
        </p:txBody>
      </p:sp>
      <p:sp>
        <p:nvSpPr>
          <p:cNvPr id="3" name="Content Placeholder 2">
            <a:extLst>
              <a:ext uri="{FF2B5EF4-FFF2-40B4-BE49-F238E27FC236}">
                <a16:creationId xmlns:a16="http://schemas.microsoft.com/office/drawing/2014/main" id="{FB9E74A1-7DBB-7B9F-230F-F1B27B218E4D}"/>
              </a:ext>
            </a:extLst>
          </p:cNvPr>
          <p:cNvSpPr>
            <a:spLocks noGrp="1"/>
          </p:cNvSpPr>
          <p:nvPr>
            <p:ph idx="1"/>
          </p:nvPr>
        </p:nvSpPr>
        <p:spPr>
          <a:xfrm>
            <a:off x="1097280" y="1362269"/>
            <a:ext cx="10058400" cy="4889241"/>
          </a:xfrm>
        </p:spPr>
        <p:txBody>
          <a:bodyPr>
            <a:normAutofit fontScale="92500" lnSpcReduction="20000"/>
          </a:bodyPr>
          <a:lstStyle/>
          <a:p>
            <a:pPr>
              <a:buFont typeface="Wingdings" panose="05000000000000000000" pitchFamily="2" charset="2"/>
              <a:buChar char="Ø"/>
            </a:pPr>
            <a:r>
              <a:rPr lang="en-US" dirty="0"/>
              <a:t> </a:t>
            </a:r>
            <a:r>
              <a:rPr lang="en-US" sz="2600" dirty="0">
                <a:latin typeface="Times New Roman" panose="02020603050405020304" pitchFamily="18" charset="0"/>
                <a:cs typeface="Times New Roman" panose="02020603050405020304" pitchFamily="18" charset="0"/>
              </a:rPr>
              <a:t>dropped the few variables which exactly resemble duplicates  like </a:t>
            </a:r>
            <a:r>
              <a:rPr lang="en-US" sz="2600" dirty="0" err="1">
                <a:latin typeface="Times New Roman" panose="02020603050405020304" pitchFamily="18" charset="0"/>
                <a:cs typeface="Times New Roman" panose="02020603050405020304" pitchFamily="18" charset="0"/>
              </a:rPr>
              <a:t>Car_id</a:t>
            </a:r>
            <a:r>
              <a:rPr lang="en-US" sz="2600" dirty="0">
                <a:latin typeface="Times New Roman" panose="02020603050405020304" pitchFamily="18" charset="0"/>
                <a:cs typeface="Times New Roman" panose="02020603050405020304" pitchFamily="18" charset="0"/>
              </a:rPr>
              <a:t> </a:t>
            </a:r>
          </a:p>
          <a:p>
            <a:pPr>
              <a:buFont typeface="Wingdings" panose="05000000000000000000" pitchFamily="2" charset="2"/>
              <a:buChar char="Ø"/>
            </a:pPr>
            <a:endParaRPr lang="en-US" sz="26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Heatmap helps to understand the data</a:t>
            </a:r>
          </a:p>
          <a:p>
            <a:pPr marL="0" indent="0">
              <a:buNone/>
            </a:pPr>
            <a:r>
              <a:rPr lang="en-US" sz="2600" dirty="0">
                <a:latin typeface="Times New Roman" panose="02020603050405020304" pitchFamily="18" charset="0"/>
                <a:cs typeface="Times New Roman" panose="02020603050405020304" pitchFamily="18" charset="0"/>
              </a:rPr>
              <a:t>There are 7 variables highly positively related to output variable price. Two are negatively related to price.</a:t>
            </a: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Identified  Multicollinearity between a few variables    </a:t>
            </a:r>
          </a:p>
          <a:p>
            <a:pPr marL="0" indent="0">
              <a:buNone/>
            </a:pPr>
            <a:r>
              <a:rPr lang="en-US" sz="2600" dirty="0">
                <a:latin typeface="Times New Roman" panose="02020603050405020304" pitchFamily="18" charset="0"/>
                <a:cs typeface="Times New Roman" panose="02020603050405020304" pitchFamily="18" charset="0"/>
              </a:rPr>
              <a:t>To remove or reduce Multicollinearity created a few new variables with old intercorrelated variables and dropped those.</a:t>
            </a: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made  new variable  as company segment based on brand value</a:t>
            </a: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Few car name companies are misspelt corrected those  </a:t>
            </a:r>
          </a:p>
          <a:p>
            <a:pPr>
              <a:buFont typeface="Wingdings" panose="05000000000000000000" pitchFamily="2" charset="2"/>
              <a:buChar char="Ø"/>
            </a:pPr>
            <a:endParaRPr lang="en-US" dirty="0"/>
          </a:p>
          <a:p>
            <a:pPr>
              <a:buFont typeface="Wingdings" panose="05000000000000000000" pitchFamily="2" charset="2"/>
              <a:buChar char="Ø"/>
            </a:pPr>
            <a:endParaRPr lang="en-US" dirty="0"/>
          </a:p>
          <a:p>
            <a:endParaRPr lang="en-US" dirty="0"/>
          </a:p>
          <a:p>
            <a:pPr marL="0" indent="0">
              <a:buNone/>
            </a:pPr>
            <a:endParaRPr lang="en-US" dirty="0"/>
          </a:p>
          <a:p>
            <a:pPr marL="0" indent="0">
              <a:buNone/>
            </a:pPr>
            <a:endParaRPr lang="en-US" dirty="0"/>
          </a:p>
        </p:txBody>
      </p:sp>
      <p:pic>
        <p:nvPicPr>
          <p:cNvPr id="5" name="Audio Recording Aug 3, 2022 at 11:24:04 PM" descr="Audio Recording Aug 3, 2022 at 11:24:04 PM">
            <a:hlinkClick r:id="" action="ppaction://media"/>
            <a:extLst>
              <a:ext uri="{FF2B5EF4-FFF2-40B4-BE49-F238E27FC236}">
                <a16:creationId xmlns:a16="http://schemas.microsoft.com/office/drawing/2014/main" id="{00EC1C56-8310-7A57-166F-1253B920AF6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693129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91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 name="Rectangle 4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9" name="Straight Connector 5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60" name="Rectangle 52">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Connector 54">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4C34185-DAA6-345D-23FF-D5D63B61316B}"/>
              </a:ext>
            </a:extLst>
          </p:cNvPr>
          <p:cNvSpPr txBox="1"/>
          <p:nvPr/>
        </p:nvSpPr>
        <p:spPr>
          <a:xfrm>
            <a:off x="475861" y="1642189"/>
            <a:ext cx="4282751" cy="3872204"/>
          </a:xfrm>
          <a:prstGeom prst="rect">
            <a:avLst/>
          </a:prstGeom>
        </p:spPr>
        <p:txBody>
          <a:bodyPr vert="horz" lIns="0" tIns="45720" rIns="0" bIns="45720" rtlCol="0">
            <a:noAutofit/>
          </a:bodyPr>
          <a:lstStyle/>
          <a:p>
            <a:pPr algn="ctr">
              <a:spcBef>
                <a:spcPct val="0"/>
              </a:spcBef>
              <a:spcAft>
                <a:spcPts val="600"/>
              </a:spcAft>
              <a:buFont typeface="Calibri" panose="020F0502020204030204" pitchFamily="34" charset="0"/>
            </a:pPr>
            <a:r>
              <a:rPr lang="en-US" sz="1600" spc="-50" dirty="0">
                <a:solidFill>
                  <a:schemeClr val="tx1">
                    <a:lumMod val="75000"/>
                    <a:lumOff val="25000"/>
                  </a:schemeClr>
                </a:solidFill>
                <a:latin typeface="Times New Roman" panose="02020603050405020304" pitchFamily="18" charset="0"/>
                <a:cs typeface="Times New Roman" panose="02020603050405020304" pitchFamily="18" charset="0"/>
              </a:rPr>
              <a:t>Outlier Treatment</a:t>
            </a:r>
          </a:p>
          <a:p>
            <a:pPr algn="ctr">
              <a:spcBef>
                <a:spcPct val="0"/>
              </a:spcBef>
              <a:spcAft>
                <a:spcPts val="600"/>
              </a:spcAft>
              <a:buFont typeface="Calibri" panose="020F0502020204030204" pitchFamily="34" charset="0"/>
            </a:pPr>
            <a:r>
              <a:rPr lang="en-US" sz="1600" spc="-50" dirty="0">
                <a:solidFill>
                  <a:schemeClr val="tx1">
                    <a:lumMod val="75000"/>
                    <a:lumOff val="25000"/>
                  </a:schemeClr>
                </a:solidFill>
                <a:latin typeface="Times New Roman" panose="02020603050405020304" pitchFamily="18" charset="0"/>
                <a:cs typeface="Times New Roman" panose="02020603050405020304" pitchFamily="18" charset="0"/>
              </a:rPr>
              <a:t>Linear regression  is very sensitive to  outliers </a:t>
            </a:r>
          </a:p>
          <a:p>
            <a:pPr>
              <a:spcBef>
                <a:spcPct val="0"/>
              </a:spcBef>
              <a:spcAft>
                <a:spcPts val="600"/>
              </a:spcAft>
              <a:buFont typeface="Calibri" panose="020F0502020204030204" pitchFamily="34" charset="0"/>
            </a:pPr>
            <a:endParaRPr lang="en-US" sz="1600" spc="-50" dirty="0">
              <a:solidFill>
                <a:schemeClr val="tx1">
                  <a:lumMod val="75000"/>
                  <a:lumOff val="25000"/>
                </a:schemeClr>
              </a:solidFill>
              <a:latin typeface="Times New Roman" panose="02020603050405020304" pitchFamily="18" charset="0"/>
              <a:cs typeface="Times New Roman" panose="02020603050405020304" pitchFamily="18" charset="0"/>
            </a:endParaRPr>
          </a:p>
          <a:p>
            <a:pPr marL="285750" indent="-285750">
              <a:spcBef>
                <a:spcPct val="0"/>
              </a:spcBef>
              <a:spcAft>
                <a:spcPts val="600"/>
              </a:spcAft>
              <a:buFont typeface="Arial" panose="020B0604020202020204" pitchFamily="34" charset="0"/>
              <a:buChar char="•"/>
            </a:pPr>
            <a:r>
              <a:rPr lang="en-US" sz="1600" i="0" dirty="0">
                <a:effectLst/>
                <a:latin typeface="Times New Roman" panose="02020603050405020304" pitchFamily="18" charset="0"/>
                <a:cs typeface="Times New Roman" panose="02020603050405020304" pitchFamily="18" charset="0"/>
              </a:rPr>
              <a:t>Engine size, horsepower and compression ratio variables have a right-skewed distribution, </a:t>
            </a:r>
          </a:p>
          <a:p>
            <a:pPr marL="285750" indent="-285750">
              <a:spcBef>
                <a:spcPct val="0"/>
              </a:spcBef>
              <a:spcAft>
                <a:spcPts val="600"/>
              </a:spcAft>
              <a:buFont typeface="Arial" panose="020B0604020202020204" pitchFamily="34" charset="0"/>
              <a:buChar char="•"/>
            </a:pPr>
            <a:endParaRPr lang="en-US" sz="1600" spc="-50" dirty="0">
              <a:solidFill>
                <a:schemeClr val="tx1">
                  <a:lumMod val="75000"/>
                  <a:lumOff val="25000"/>
                </a:schemeClr>
              </a:solidFill>
              <a:latin typeface="Times New Roman" panose="02020603050405020304" pitchFamily="18" charset="0"/>
              <a:cs typeface="Times New Roman" panose="02020603050405020304" pitchFamily="18" charset="0"/>
            </a:endParaRPr>
          </a:p>
          <a:p>
            <a:pPr marL="285750" indent="-285750">
              <a:spcBef>
                <a:spcPct val="0"/>
              </a:spcBef>
              <a:spcAft>
                <a:spcPts val="600"/>
              </a:spcAft>
              <a:buFont typeface="Arial" panose="020B0604020202020204" pitchFamily="34" charset="0"/>
              <a:buChar char="•"/>
            </a:pPr>
            <a:r>
              <a:rPr lang="en-US" sz="1600" spc="-50" dirty="0">
                <a:solidFill>
                  <a:schemeClr val="tx1">
                    <a:lumMod val="75000"/>
                    <a:lumOff val="25000"/>
                  </a:schemeClr>
                </a:solidFill>
                <a:latin typeface="Times New Roman" panose="02020603050405020304" pitchFamily="18" charset="0"/>
                <a:cs typeface="Times New Roman" panose="02020603050405020304" pitchFamily="18" charset="0"/>
              </a:rPr>
              <a:t>We have treated the outlier by clipping variables at 96%values and a </a:t>
            </a:r>
            <a:r>
              <a:rPr lang="en-US" sz="1600" i="0" dirty="0">
                <a:effectLst/>
                <a:latin typeface="Times New Roman" panose="02020603050405020304" pitchFamily="18" charset="0"/>
                <a:cs typeface="Times New Roman" panose="02020603050405020304" pitchFamily="18" charset="0"/>
              </a:rPr>
              <a:t>compression ratio of 90%</a:t>
            </a:r>
          </a:p>
          <a:p>
            <a:pPr marL="285750" indent="-285750">
              <a:spcBef>
                <a:spcPct val="0"/>
              </a:spcBef>
              <a:spcAft>
                <a:spcPts val="600"/>
              </a:spcAft>
              <a:buFont typeface="Arial" panose="020B0604020202020204" pitchFamily="34" charset="0"/>
              <a:buChar char="•"/>
            </a:pPr>
            <a:endParaRPr lang="en-US" sz="1600" i="0" dirty="0">
              <a:effectLst/>
              <a:latin typeface="Times New Roman" panose="02020603050405020304" pitchFamily="18" charset="0"/>
              <a:cs typeface="Times New Roman" panose="02020603050405020304" pitchFamily="18" charset="0"/>
            </a:endParaRPr>
          </a:p>
          <a:p>
            <a:pPr marL="285750" indent="-285750">
              <a:spcBef>
                <a:spcPct val="0"/>
              </a:spcBef>
              <a:spcAft>
                <a:spcPts val="600"/>
              </a:spcAft>
              <a:buFont typeface="Arial" panose="020B0604020202020204" pitchFamily="34" charset="0"/>
              <a:buChar char="•"/>
            </a:pPr>
            <a:r>
              <a:rPr lang="en-US" sz="1600" i="0" dirty="0">
                <a:effectLst/>
                <a:latin typeface="Times New Roman" panose="02020603050405020304" pitchFamily="18" charset="0"/>
                <a:cs typeface="Times New Roman" panose="02020603050405020304" pitchFamily="18" charset="0"/>
              </a:rPr>
              <a:t>We kept car data </a:t>
            </a:r>
            <a:r>
              <a:rPr lang="en-US" sz="1600" b="0" i="0" dirty="0">
                <a:effectLst/>
                <a:latin typeface="Times New Roman" panose="02020603050405020304" pitchFamily="18" charset="0"/>
                <a:cs typeface="Times New Roman" panose="02020603050405020304" pitchFamily="18" charset="0"/>
              </a:rPr>
              <a:t>for which the price is less than 3 standard deviations.</a:t>
            </a:r>
            <a:endParaRPr lang="en-US" sz="1600" i="0" dirty="0">
              <a:effectLst/>
              <a:latin typeface="Times New Roman" panose="02020603050405020304" pitchFamily="18" charset="0"/>
              <a:cs typeface="Times New Roman" panose="02020603050405020304" pitchFamily="18" charset="0"/>
            </a:endParaRPr>
          </a:p>
          <a:p>
            <a:pPr marL="285750" indent="-285750">
              <a:spcBef>
                <a:spcPct val="0"/>
              </a:spcBef>
              <a:spcAft>
                <a:spcPts val="600"/>
              </a:spcAft>
              <a:buFont typeface="Arial" panose="020B0604020202020204" pitchFamily="34" charset="0"/>
              <a:buChar char="•"/>
            </a:pPr>
            <a:endParaRPr lang="en-US" sz="1600" spc="-50" dirty="0">
              <a:solidFill>
                <a:schemeClr val="tx1">
                  <a:lumMod val="75000"/>
                  <a:lumOff val="25000"/>
                </a:schemeClr>
              </a:solidFill>
              <a:latin typeface="Times New Roman" panose="02020603050405020304" pitchFamily="18" charset="0"/>
              <a:cs typeface="Times New Roman" panose="02020603050405020304" pitchFamily="18" charset="0"/>
            </a:endParaRPr>
          </a:p>
          <a:p>
            <a:pPr>
              <a:spcBef>
                <a:spcPct val="0"/>
              </a:spcBef>
              <a:spcAft>
                <a:spcPts val="600"/>
              </a:spcAft>
              <a:buFont typeface="Calibri" panose="020F0502020204030204" pitchFamily="34" charset="0"/>
            </a:pPr>
            <a:endParaRPr lang="en-US" sz="1600" spc="-50" dirty="0">
              <a:solidFill>
                <a:schemeClr val="tx1">
                  <a:lumMod val="75000"/>
                  <a:lumOff val="25000"/>
                </a:schemeClr>
              </a:solidFill>
              <a:latin typeface="Times New Roman" panose="02020603050405020304" pitchFamily="18" charset="0"/>
              <a:cs typeface="Times New Roman" panose="02020603050405020304" pitchFamily="18" charset="0"/>
            </a:endParaRPr>
          </a:p>
          <a:p>
            <a:pPr>
              <a:spcBef>
                <a:spcPct val="0"/>
              </a:spcBef>
              <a:spcAft>
                <a:spcPts val="600"/>
              </a:spcAft>
              <a:buFont typeface="Calibri" panose="020F0502020204030204" pitchFamily="34" charset="0"/>
            </a:pPr>
            <a:endParaRPr lang="en-US" sz="1600" spc="-50" dirty="0">
              <a:solidFill>
                <a:schemeClr val="tx1">
                  <a:lumMod val="75000"/>
                  <a:lumOff val="25000"/>
                </a:schemeClr>
              </a:solidFill>
              <a:latin typeface="Times New Roman" panose="02020603050405020304" pitchFamily="18" charset="0"/>
              <a:cs typeface="Times New Roman" panose="02020603050405020304" pitchFamily="18" charset="0"/>
            </a:endParaRPr>
          </a:p>
          <a:p>
            <a:pPr>
              <a:spcBef>
                <a:spcPct val="0"/>
              </a:spcBef>
              <a:spcAft>
                <a:spcPts val="600"/>
              </a:spcAft>
              <a:buFont typeface="Calibri" panose="020F0502020204030204" pitchFamily="34" charset="0"/>
            </a:pPr>
            <a:r>
              <a:rPr lang="en-US" sz="1600" spc="-50" dirty="0">
                <a:solidFill>
                  <a:schemeClr val="tx1">
                    <a:lumMod val="75000"/>
                    <a:lumOff val="25000"/>
                  </a:schemeClr>
                </a:solidFill>
                <a:latin typeface="Times New Roman" panose="02020603050405020304" pitchFamily="18" charset="0"/>
                <a:cs typeface="Times New Roman" panose="02020603050405020304" pitchFamily="18" charset="0"/>
              </a:rPr>
              <a:t> </a:t>
            </a:r>
          </a:p>
        </p:txBody>
      </p:sp>
      <p:pic>
        <p:nvPicPr>
          <p:cNvPr id="5" name="Picture 4" descr="A picture containing chart&#10;&#10;Description automatically generated">
            <a:extLst>
              <a:ext uri="{FF2B5EF4-FFF2-40B4-BE49-F238E27FC236}">
                <a16:creationId xmlns:a16="http://schemas.microsoft.com/office/drawing/2014/main" id="{328AA54C-E8E7-8974-DB07-E4507F3042E8}"/>
              </a:ext>
            </a:extLst>
          </p:cNvPr>
          <p:cNvPicPr>
            <a:picLocks noChangeAspect="1"/>
          </p:cNvPicPr>
          <p:nvPr/>
        </p:nvPicPr>
        <p:blipFill>
          <a:blip r:embed="rId4"/>
          <a:stretch>
            <a:fillRect/>
          </a:stretch>
        </p:blipFill>
        <p:spPr>
          <a:xfrm>
            <a:off x="4653447" y="714645"/>
            <a:ext cx="6892560" cy="5083263"/>
          </a:xfrm>
          <a:prstGeom prst="rect">
            <a:avLst/>
          </a:prstGeom>
        </p:spPr>
      </p:pic>
      <p:sp>
        <p:nvSpPr>
          <p:cNvPr id="57" name="Rectangle 56">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 name="Audio Recording Aug 3, 2022 at 11:29:16 PM" descr="Audio Recording Aug 3, 2022 at 11:29:16 PM">
            <a:hlinkClick r:id="" action="ppaction://media"/>
            <a:extLst>
              <a:ext uri="{FF2B5EF4-FFF2-40B4-BE49-F238E27FC236}">
                <a16:creationId xmlns:a16="http://schemas.microsoft.com/office/drawing/2014/main" id="{3F9A1CAC-9210-4B35-355D-FAABB745053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569895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6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D2005-B52F-B156-5D96-7463959F011C}"/>
              </a:ext>
            </a:extLst>
          </p:cNvPr>
          <p:cNvSpPr>
            <a:spLocks noGrp="1"/>
          </p:cNvSpPr>
          <p:nvPr>
            <p:ph type="title"/>
          </p:nvPr>
        </p:nvSpPr>
        <p:spPr>
          <a:xfrm>
            <a:off x="1097280" y="951722"/>
            <a:ext cx="10058400" cy="578498"/>
          </a:xfrm>
        </p:spPr>
        <p:txBody>
          <a:bodyPr>
            <a:normAutofit/>
          </a:bodyPr>
          <a:lstStyle/>
          <a:p>
            <a:pPr algn="ctr"/>
            <a:r>
              <a:rPr lang="en-US" sz="2800">
                <a:latin typeface="Times New Roman" panose="02020603050405020304" pitchFamily="18" charset="0"/>
                <a:cs typeface="Times New Roman" panose="02020603050405020304" pitchFamily="18" charset="0"/>
              </a:rPr>
              <a:t>Data preparation and explore</a:t>
            </a:r>
            <a:endParaRPr lang="en-US" sz="28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2684A69-082C-FDEF-91A3-9F71FF03EF90}"/>
              </a:ext>
            </a:extLst>
          </p:cNvPr>
          <p:cNvSpPr>
            <a:spLocks noGrp="1"/>
          </p:cNvSpPr>
          <p:nvPr>
            <p:ph sz="half" idx="1"/>
          </p:nvPr>
        </p:nvSpPr>
        <p:spPr>
          <a:xfrm>
            <a:off x="513184" y="2120900"/>
            <a:ext cx="9237306" cy="3953329"/>
          </a:xfrm>
        </p:spPr>
        <p:txBody>
          <a:bodyPr>
            <a:noAutofit/>
          </a:bodyPr>
          <a:lstStyle/>
          <a:p>
            <a:r>
              <a:rPr lang="en-US" sz="2000" b="1" i="0">
                <a:effectLst/>
                <a:latin typeface="Times New Roman" panose="02020603050405020304" pitchFamily="18" charset="0"/>
                <a:cs typeface="Times New Roman" panose="02020603050405020304" pitchFamily="18" charset="0"/>
              </a:rPr>
              <a:t>Handling Categorical Variable</a:t>
            </a:r>
          </a:p>
          <a:p>
            <a:r>
              <a:rPr lang="en-US" sz="2000" i="0">
                <a:solidFill>
                  <a:srgbClr val="292929"/>
                </a:solidFill>
                <a:effectLst/>
                <a:latin typeface="Times New Roman" panose="02020603050405020304" pitchFamily="18" charset="0"/>
                <a:cs typeface="Times New Roman" panose="02020603050405020304" pitchFamily="18" charset="0"/>
              </a:rPr>
              <a:t>converted the categorical variables to numeric </a:t>
            </a:r>
            <a:r>
              <a:rPr lang="en-US" sz="2000" i="0">
                <a:effectLst/>
                <a:latin typeface="Times New Roman" panose="02020603050405020304" pitchFamily="18" charset="0"/>
                <a:cs typeface="Times New Roman" panose="02020603050405020304" pitchFamily="18" charset="0"/>
              </a:rPr>
              <a:t>All this conversion has taken place as dummy variables</a:t>
            </a:r>
          </a:p>
          <a:p>
            <a:r>
              <a:rPr lang="en-US" sz="2000" b="1">
                <a:latin typeface="Times New Roman" panose="02020603050405020304" pitchFamily="18" charset="0"/>
                <a:cs typeface="Times New Roman" panose="02020603050405020304" pitchFamily="18" charset="0"/>
              </a:rPr>
              <a:t>Test and train data </a:t>
            </a:r>
          </a:p>
          <a:p>
            <a:r>
              <a:rPr lang="en-US" sz="2000" i="0">
                <a:effectLst/>
                <a:latin typeface="Times New Roman" panose="02020603050405020304" pitchFamily="18" charset="0"/>
                <a:cs typeface="Times New Roman" panose="02020603050405020304" pitchFamily="18" charset="0"/>
              </a:rPr>
              <a:t>We have divided  70% of data as train and 30% data as test data </a:t>
            </a:r>
          </a:p>
          <a:p>
            <a:r>
              <a:rPr lang="en-US" sz="2000" b="1" i="0">
                <a:effectLst/>
                <a:latin typeface="Times New Roman" panose="02020603050405020304" pitchFamily="18" charset="0"/>
                <a:cs typeface="Times New Roman" panose="02020603050405020304" pitchFamily="18" charset="0"/>
              </a:rPr>
              <a:t>Feature scaling</a:t>
            </a:r>
          </a:p>
          <a:p>
            <a:pPr marL="0" indent="0">
              <a:buNone/>
            </a:pPr>
            <a:r>
              <a:rPr lang="en-US" sz="2000" i="0">
                <a:effectLst/>
                <a:latin typeface="Times New Roman" panose="02020603050405020304" pitchFamily="18" charset="0"/>
                <a:cs typeface="Times New Roman" panose="02020603050405020304" pitchFamily="18" charset="0"/>
              </a:rPr>
              <a:t> </a:t>
            </a:r>
            <a:r>
              <a:rPr lang="en-US" sz="2000">
                <a:latin typeface="Times New Roman" panose="02020603050405020304" pitchFamily="18" charset="0"/>
                <a:cs typeface="Times New Roman" panose="02020603050405020304" pitchFamily="18" charset="0"/>
              </a:rPr>
              <a:t>applied </a:t>
            </a:r>
            <a:r>
              <a:rPr lang="en-US" sz="2000" i="0">
                <a:effectLst/>
                <a:latin typeface="Times New Roman" panose="02020603050405020304" pitchFamily="18" charset="0"/>
                <a:cs typeface="Times New Roman" panose="02020603050405020304" pitchFamily="18" charset="0"/>
              </a:rPr>
              <a:t>min-max scaler to all numeric variables scale is in between 0 to 1 </a:t>
            </a:r>
          </a:p>
          <a:p>
            <a:pPr marL="0" indent="0">
              <a:buNone/>
            </a:pPr>
            <a:r>
              <a:rPr lang="en-US" sz="2000" i="0">
                <a:effectLst/>
                <a:latin typeface="Times New Roman" panose="02020603050405020304" pitchFamily="18" charset="0"/>
                <a:cs typeface="Times New Roman" panose="02020603050405020304" pitchFamily="18" charset="0"/>
              </a:rPr>
              <a:t>Applied scaler to all variables except yes or no and dummy variables </a:t>
            </a:r>
          </a:p>
          <a:p>
            <a:r>
              <a:rPr lang="en-US" sz="2000" b="1" i="0">
                <a:effectLst/>
                <a:latin typeface="Times New Roman" panose="02020603050405020304" pitchFamily="18" charset="0"/>
                <a:cs typeface="Times New Roman" panose="02020603050405020304" pitchFamily="18" charset="0"/>
              </a:rPr>
              <a:t> </a:t>
            </a:r>
          </a:p>
          <a:p>
            <a:endParaRPr lang="en-US" sz="2000" dirty="0"/>
          </a:p>
        </p:txBody>
      </p:sp>
      <p:pic>
        <p:nvPicPr>
          <p:cNvPr id="4" name="Audio Recording Aug 3, 2022 at 11:30:39 PM" descr="Audio Recording Aug 3, 2022 at 11:30:39 PM">
            <a:hlinkClick r:id="" action="ppaction://media"/>
            <a:extLst>
              <a:ext uri="{FF2B5EF4-FFF2-40B4-BE49-F238E27FC236}">
                <a16:creationId xmlns:a16="http://schemas.microsoft.com/office/drawing/2014/main" id="{F742BAE4-01F5-13B7-43F2-E6E9D232E37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369718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8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3" name="Rectangle 10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4" name="Straight Connector 10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15" name="Rectangle 106">
            <a:extLst>
              <a:ext uri="{FF2B5EF4-FFF2-40B4-BE49-F238E27FC236}">
                <a16:creationId xmlns:a16="http://schemas.microsoft.com/office/drawing/2014/main" id="{D40791F6-715D-481A-9C4A-3645AECF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6" name="Straight Connector 108">
            <a:extLst>
              <a:ext uri="{FF2B5EF4-FFF2-40B4-BE49-F238E27FC236}">
                <a16:creationId xmlns:a16="http://schemas.microsoft.com/office/drawing/2014/main" id="{740F83A4-FAC4-4867-95A5-BBFD280C7B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76240" y="2267421"/>
            <a:ext cx="60350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3C0F553-A290-1BFF-F0B8-4C1D18C3743D}"/>
              </a:ext>
            </a:extLst>
          </p:cNvPr>
          <p:cNvSpPr txBox="1"/>
          <p:nvPr/>
        </p:nvSpPr>
        <p:spPr>
          <a:xfrm>
            <a:off x="642257" y="923731"/>
            <a:ext cx="6432434" cy="4945363"/>
          </a:xfrm>
          <a:prstGeom prst="rect">
            <a:avLst/>
          </a:prstGeom>
        </p:spPr>
        <p:txBody>
          <a:bodyPr vert="horz" lIns="0" tIns="45720" rIns="0" bIns="45720" rtlCol="0">
            <a:normAutofit/>
          </a:bodyPr>
          <a:lstStyle/>
          <a:p>
            <a:pPr>
              <a:lnSpc>
                <a:spcPct val="90000"/>
              </a:lnSpc>
              <a:spcAft>
                <a:spcPts val="600"/>
              </a:spcAft>
              <a:buFont typeface="Calibri" panose="020F0502020204030204" pitchFamily="34" charset="0"/>
            </a:pPr>
            <a:endParaRPr lang="en-US" sz="1400" dirty="0">
              <a:solidFill>
                <a:schemeClr val="tx1">
                  <a:lumMod val="75000"/>
                  <a:lumOff val="25000"/>
                </a:schemeClr>
              </a:solidFill>
              <a:latin typeface="Times New Roman" panose="02020603050405020304" pitchFamily="18" charset="0"/>
              <a:cs typeface="Times New Roman" panose="02020603050405020304" pitchFamily="18" charset="0"/>
            </a:endParaRPr>
          </a:p>
          <a:p>
            <a:pPr>
              <a:lnSpc>
                <a:spcPct val="90000"/>
              </a:lnSpc>
              <a:spcAft>
                <a:spcPts val="600"/>
              </a:spcAft>
              <a:buFont typeface="Calibri" panose="020F0502020204030204" pitchFamily="34" charset="0"/>
            </a:pPr>
            <a:endParaRPr lang="en-US" sz="1400" dirty="0">
              <a:solidFill>
                <a:schemeClr val="tx1">
                  <a:lumMod val="75000"/>
                  <a:lumOff val="25000"/>
                </a:schemeClr>
              </a:solidFill>
              <a:latin typeface="Times New Roman" panose="02020603050405020304" pitchFamily="18" charset="0"/>
              <a:cs typeface="Times New Roman" panose="02020603050405020304" pitchFamily="18" charset="0"/>
            </a:endParaRPr>
          </a:p>
          <a:p>
            <a:pPr algn="ctr">
              <a:lnSpc>
                <a:spcPct val="90000"/>
              </a:lnSpc>
              <a:spcAft>
                <a:spcPts val="600"/>
              </a:spcAft>
              <a:buFont typeface="Calibri" panose="020F0502020204030204" pitchFamily="34" charset="0"/>
            </a:pPr>
            <a:r>
              <a:rPr lang="en-US" sz="1600" dirty="0">
                <a:solidFill>
                  <a:schemeClr val="tx1">
                    <a:lumMod val="75000"/>
                    <a:lumOff val="25000"/>
                  </a:schemeClr>
                </a:solidFill>
                <a:latin typeface="Times New Roman" panose="02020603050405020304" pitchFamily="18" charset="0"/>
                <a:cs typeface="Times New Roman" panose="02020603050405020304" pitchFamily="18" charset="0"/>
              </a:rPr>
              <a:t>Modelling approaches </a:t>
            </a:r>
          </a:p>
          <a:p>
            <a:pPr>
              <a:lnSpc>
                <a:spcPct val="90000"/>
              </a:lnSpc>
              <a:spcAft>
                <a:spcPts val="600"/>
              </a:spcAft>
              <a:buFont typeface="Calibri" panose="020F0502020204030204" pitchFamily="34" charset="0"/>
            </a:pPr>
            <a:endParaRPr lang="en-US" sz="1400" dirty="0">
              <a:solidFill>
                <a:schemeClr val="tx1">
                  <a:lumMod val="75000"/>
                  <a:lumOff val="25000"/>
                </a:schemeClr>
              </a:solidFill>
              <a:latin typeface="Times New Roman" panose="02020603050405020304" pitchFamily="18" charset="0"/>
              <a:cs typeface="Times New Roman" panose="02020603050405020304" pitchFamily="18" charset="0"/>
            </a:endParaRPr>
          </a:p>
          <a:p>
            <a:pPr>
              <a:lnSpc>
                <a:spcPct val="90000"/>
              </a:lnSpc>
              <a:spcAft>
                <a:spcPts val="600"/>
              </a:spcAft>
              <a:buFont typeface="Calibri" panose="020F0502020204030204" pitchFamily="34" charset="0"/>
            </a:pPr>
            <a:endParaRPr lang="en-US" sz="1400" b="0" i="0" dirty="0">
              <a:solidFill>
                <a:schemeClr val="tx1">
                  <a:lumMod val="75000"/>
                  <a:lumOff val="25000"/>
                </a:schemeClr>
              </a:solidFill>
              <a:effectLst/>
              <a:latin typeface="Times New Roman" panose="02020603050405020304" pitchFamily="18" charset="0"/>
              <a:cs typeface="Times New Roman" panose="02020603050405020304" pitchFamily="18" charset="0"/>
            </a:endParaRPr>
          </a:p>
          <a:p>
            <a:pPr>
              <a:lnSpc>
                <a:spcPct val="90000"/>
              </a:lnSpc>
              <a:spcAft>
                <a:spcPts val="600"/>
              </a:spcAft>
              <a:buFont typeface="Calibri" panose="020F0502020204030204" pitchFamily="34" charset="0"/>
            </a:pPr>
            <a:endParaRPr lang="en-US" sz="1600" dirty="0">
              <a:solidFill>
                <a:schemeClr val="tx1">
                  <a:lumMod val="75000"/>
                  <a:lumOff val="25000"/>
                </a:schemeClr>
              </a:solidFill>
              <a:latin typeface="Times New Roman" panose="02020603050405020304" pitchFamily="18" charset="0"/>
              <a:cs typeface="Times New Roman" panose="02020603050405020304" pitchFamily="18" charset="0"/>
            </a:endParaRPr>
          </a:p>
          <a:p>
            <a:pPr marL="285750" indent="-285750">
              <a:lnSpc>
                <a:spcPct val="90000"/>
              </a:lnSpc>
              <a:spcAft>
                <a:spcPts val="600"/>
              </a:spcAft>
              <a:buFont typeface="Calibri" panose="020F0502020204030204" pitchFamily="34" charset="0"/>
              <a:buChar char="Ø"/>
            </a:pPr>
            <a:r>
              <a:rPr lang="en-US" sz="1600" b="0" i="0" dirty="0">
                <a:solidFill>
                  <a:schemeClr val="tx1">
                    <a:lumMod val="75000"/>
                    <a:lumOff val="25000"/>
                  </a:schemeClr>
                </a:solidFill>
                <a:effectLst/>
                <a:latin typeface="Times New Roman" panose="02020603050405020304" pitchFamily="18" charset="0"/>
                <a:cs typeface="Times New Roman" panose="02020603050405020304" pitchFamily="18" charset="0"/>
              </a:rPr>
              <a:t>Applied Linear Regression function from </a:t>
            </a:r>
            <a:r>
              <a:rPr lang="en-US" sz="1600" b="0" i="0" dirty="0" err="1">
                <a:solidFill>
                  <a:schemeClr val="tx1">
                    <a:lumMod val="75000"/>
                    <a:lumOff val="25000"/>
                  </a:schemeClr>
                </a:solidFill>
                <a:effectLst/>
                <a:latin typeface="Times New Roman" panose="02020603050405020304" pitchFamily="18" charset="0"/>
                <a:cs typeface="Times New Roman" panose="02020603050405020304" pitchFamily="18" charset="0"/>
              </a:rPr>
              <a:t>SciKit</a:t>
            </a:r>
            <a:r>
              <a:rPr lang="en-US" sz="1600" b="0" i="0" dirty="0">
                <a:solidFill>
                  <a:schemeClr val="tx1">
                    <a:lumMod val="75000"/>
                    <a:lumOff val="25000"/>
                  </a:schemeClr>
                </a:solidFill>
                <a:effectLst/>
                <a:latin typeface="Times New Roman" panose="02020603050405020304" pitchFamily="18" charset="0"/>
                <a:cs typeface="Times New Roman" panose="02020603050405020304" pitchFamily="18" charset="0"/>
              </a:rPr>
              <a:t> Learn for its compatibility with RFE (Recursive feature elimination ) and a</a:t>
            </a:r>
            <a:r>
              <a:rPr lang="en-US" sz="1600" dirty="0">
                <a:solidFill>
                  <a:schemeClr val="tx1">
                    <a:lumMod val="75000"/>
                    <a:lumOff val="25000"/>
                  </a:schemeClr>
                </a:solidFill>
                <a:latin typeface="Times New Roman" panose="02020603050405020304" pitchFamily="18" charset="0"/>
                <a:cs typeface="Times New Roman" panose="02020603050405020304" pitchFamily="18" charset="0"/>
              </a:rPr>
              <a:t>pplied variance inflation factor.</a:t>
            </a:r>
          </a:p>
          <a:p>
            <a:pPr marL="285750" indent="-285750">
              <a:lnSpc>
                <a:spcPct val="90000"/>
              </a:lnSpc>
              <a:spcAft>
                <a:spcPts val="600"/>
              </a:spcAft>
              <a:buFont typeface="Calibri" panose="020F0502020204030204" pitchFamily="34" charset="0"/>
              <a:buChar char="Ø"/>
            </a:pPr>
            <a:r>
              <a:rPr lang="en-US" sz="1600" dirty="0">
                <a:solidFill>
                  <a:schemeClr val="tx1">
                    <a:lumMod val="75000"/>
                    <a:lumOff val="25000"/>
                  </a:schemeClr>
                </a:solidFill>
                <a:latin typeface="Times New Roman" panose="02020603050405020304" pitchFamily="18" charset="0"/>
                <a:cs typeface="Times New Roman" panose="02020603050405020304" pitchFamily="18" charset="0"/>
              </a:rPr>
              <a:t>Ran the train data  until we got all the significant factors and then used the stat model for statistical Analysis</a:t>
            </a:r>
          </a:p>
          <a:p>
            <a:pPr marL="285750" indent="-285750">
              <a:lnSpc>
                <a:spcPct val="90000"/>
              </a:lnSpc>
              <a:spcAft>
                <a:spcPts val="600"/>
              </a:spcAft>
              <a:buFont typeface="Calibri" panose="020F0502020204030204" pitchFamily="34" charset="0"/>
              <a:buChar char="Ø"/>
            </a:pPr>
            <a:r>
              <a:rPr lang="en-US" sz="1600" b="0" i="0" dirty="0">
                <a:solidFill>
                  <a:schemeClr val="tx1">
                    <a:lumMod val="75000"/>
                    <a:lumOff val="25000"/>
                  </a:schemeClr>
                </a:solidFill>
                <a:effectLst/>
                <a:latin typeface="Times New Roman" panose="02020603050405020304" pitchFamily="18" charset="0"/>
                <a:cs typeface="Times New Roman" panose="02020603050405020304" pitchFamily="18" charset="0"/>
              </a:rPr>
              <a:t>we have removed many </a:t>
            </a:r>
            <a:r>
              <a:rPr lang="en-US" sz="1600" dirty="0">
                <a:solidFill>
                  <a:schemeClr val="tx1">
                    <a:lumMod val="75000"/>
                    <a:lumOff val="25000"/>
                  </a:schemeClr>
                </a:solidFill>
                <a:latin typeface="Times New Roman" panose="02020603050405020304" pitchFamily="18" charset="0"/>
                <a:cs typeface="Times New Roman" panose="02020603050405020304" pitchFamily="18" charset="0"/>
              </a:rPr>
              <a:t>non-significant</a:t>
            </a:r>
            <a:r>
              <a:rPr lang="en-US" sz="1600" b="0" i="0" dirty="0">
                <a:solidFill>
                  <a:schemeClr val="tx1">
                    <a:lumMod val="75000"/>
                    <a:lumOff val="25000"/>
                  </a:schemeClr>
                </a:solidFill>
                <a:effectLst/>
                <a:latin typeface="Times New Roman" panose="02020603050405020304" pitchFamily="18" charset="0"/>
                <a:cs typeface="Times New Roman" panose="02020603050405020304" pitchFamily="18" charset="0"/>
              </a:rPr>
              <a:t> variables and high multicollinearity variables </a:t>
            </a:r>
          </a:p>
          <a:p>
            <a:pPr marL="285750" indent="-285750">
              <a:lnSpc>
                <a:spcPct val="90000"/>
              </a:lnSpc>
              <a:spcAft>
                <a:spcPts val="600"/>
              </a:spcAft>
              <a:buFont typeface="Calibri" panose="020F0502020204030204" pitchFamily="34" charset="0"/>
              <a:buChar char="Ø"/>
            </a:pPr>
            <a:r>
              <a:rPr lang="en-US" sz="1600" dirty="0">
                <a:solidFill>
                  <a:schemeClr val="tx1">
                    <a:lumMod val="75000"/>
                    <a:lumOff val="25000"/>
                  </a:schemeClr>
                </a:solidFill>
                <a:latin typeface="Times New Roman" panose="02020603050405020304" pitchFamily="18" charset="0"/>
                <a:cs typeface="Times New Roman" panose="02020603050405020304" pitchFamily="18" charset="0"/>
              </a:rPr>
              <a:t>In linear regression train model_10 </a:t>
            </a:r>
            <a:r>
              <a:rPr lang="en-US" sz="1600" dirty="0" err="1">
                <a:solidFill>
                  <a:schemeClr val="tx1">
                    <a:lumMod val="75000"/>
                    <a:lumOff val="25000"/>
                  </a:schemeClr>
                </a:solidFill>
                <a:latin typeface="Times New Roman" panose="02020603050405020304" pitchFamily="18" charset="0"/>
                <a:cs typeface="Times New Roman" panose="02020603050405020304" pitchFamily="18" charset="0"/>
              </a:rPr>
              <a:t>th</a:t>
            </a:r>
            <a:r>
              <a:rPr lang="en-US" sz="1600" dirty="0">
                <a:solidFill>
                  <a:schemeClr val="tx1">
                    <a:lumMod val="75000"/>
                    <a:lumOff val="25000"/>
                  </a:schemeClr>
                </a:solidFill>
                <a:latin typeface="Times New Roman" panose="02020603050405020304" pitchFamily="18" charset="0"/>
                <a:cs typeface="Times New Roman" panose="02020603050405020304" pitchFamily="18" charset="0"/>
              </a:rPr>
              <a:t> time we got all the independent variables with all significant and are considerably low variance influence factor.</a:t>
            </a:r>
          </a:p>
          <a:p>
            <a:pPr marL="285750" indent="-285750">
              <a:lnSpc>
                <a:spcPct val="90000"/>
              </a:lnSpc>
              <a:spcAft>
                <a:spcPts val="600"/>
              </a:spcAft>
              <a:buFont typeface="Calibri" panose="020F0502020204030204" pitchFamily="34" charset="0"/>
              <a:buChar char="Ø"/>
            </a:pPr>
            <a:r>
              <a:rPr lang="en-US" sz="1600" dirty="0">
                <a:solidFill>
                  <a:schemeClr val="tx1">
                    <a:lumMod val="75000"/>
                    <a:lumOff val="25000"/>
                  </a:schemeClr>
                </a:solidFill>
                <a:latin typeface="Times New Roman" panose="02020603050405020304" pitchFamily="18" charset="0"/>
                <a:cs typeface="Times New Roman" panose="02020603050405020304" pitchFamily="18" charset="0"/>
              </a:rPr>
              <a:t>Same scaling procedure and same variable applied to test data</a:t>
            </a:r>
          </a:p>
          <a:p>
            <a:pPr>
              <a:lnSpc>
                <a:spcPct val="90000"/>
              </a:lnSpc>
              <a:spcAft>
                <a:spcPts val="600"/>
              </a:spcAft>
              <a:buFont typeface="Calibri" panose="020F0502020204030204" pitchFamily="34" charset="0"/>
            </a:pPr>
            <a:endParaRPr lang="en-US" sz="1400" dirty="0">
              <a:solidFill>
                <a:schemeClr val="tx1">
                  <a:lumMod val="75000"/>
                  <a:lumOff val="25000"/>
                </a:schemeClr>
              </a:solidFill>
            </a:endParaRPr>
          </a:p>
        </p:txBody>
      </p:sp>
      <p:pic>
        <p:nvPicPr>
          <p:cNvPr id="8" name="Picture 7" descr="Graphical user interface, text, application, email&#10;&#10;Description automatically generated">
            <a:extLst>
              <a:ext uri="{FF2B5EF4-FFF2-40B4-BE49-F238E27FC236}">
                <a16:creationId xmlns:a16="http://schemas.microsoft.com/office/drawing/2014/main" id="{A813B197-E44F-001C-B187-162C3B756272}"/>
              </a:ext>
            </a:extLst>
          </p:cNvPr>
          <p:cNvPicPr>
            <a:picLocks noChangeAspect="1"/>
          </p:cNvPicPr>
          <p:nvPr/>
        </p:nvPicPr>
        <p:blipFill>
          <a:blip r:embed="rId4"/>
          <a:stretch>
            <a:fillRect/>
          </a:stretch>
        </p:blipFill>
        <p:spPr>
          <a:xfrm>
            <a:off x="7277878" y="270588"/>
            <a:ext cx="4730619" cy="2314103"/>
          </a:xfrm>
          <a:prstGeom prst="rect">
            <a:avLst/>
          </a:prstGeom>
        </p:spPr>
      </p:pic>
      <p:pic>
        <p:nvPicPr>
          <p:cNvPr id="14" name="Picture 13" descr="Table&#10;&#10;Description automatically generated">
            <a:extLst>
              <a:ext uri="{FF2B5EF4-FFF2-40B4-BE49-F238E27FC236}">
                <a16:creationId xmlns:a16="http://schemas.microsoft.com/office/drawing/2014/main" id="{71035E88-AD14-31DC-01AA-5122CCC0AB86}"/>
              </a:ext>
            </a:extLst>
          </p:cNvPr>
          <p:cNvPicPr>
            <a:picLocks noChangeAspect="1"/>
          </p:cNvPicPr>
          <p:nvPr/>
        </p:nvPicPr>
        <p:blipFill>
          <a:blip r:embed="rId5"/>
          <a:stretch>
            <a:fillRect/>
          </a:stretch>
        </p:blipFill>
        <p:spPr>
          <a:xfrm>
            <a:off x="7156580" y="2668555"/>
            <a:ext cx="4926563" cy="3285931"/>
          </a:xfrm>
          <a:prstGeom prst="rect">
            <a:avLst/>
          </a:prstGeom>
        </p:spPr>
      </p:pic>
      <p:sp>
        <p:nvSpPr>
          <p:cNvPr id="117" name="Rectangle 110">
            <a:extLst>
              <a:ext uri="{FF2B5EF4-FFF2-40B4-BE49-F238E27FC236}">
                <a16:creationId xmlns:a16="http://schemas.microsoft.com/office/drawing/2014/main" id="{811CBAFA-D7E0-40A7-BB94-2C05304B4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 name="Audio Recording Aug 3, 2022 at 11:35:22 PM" descr="Audio Recording Aug 3, 2022 at 11:35:22 PM">
            <a:hlinkClick r:id="" action="ppaction://media"/>
            <a:extLst>
              <a:ext uri="{FF2B5EF4-FFF2-40B4-BE49-F238E27FC236}">
                <a16:creationId xmlns:a16="http://schemas.microsoft.com/office/drawing/2014/main" id="{1B4D0313-810F-DDB0-0B37-C1797A8CA46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892562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9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47">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1" name="Straight Connector 49">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62" name="Rectangle 51">
            <a:extLst>
              <a:ext uri="{FF2B5EF4-FFF2-40B4-BE49-F238E27FC236}">
                <a16:creationId xmlns:a16="http://schemas.microsoft.com/office/drawing/2014/main" id="{548B4202-DCD5-4F8C-B481-743A989A9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9AB8A24-7980-4A1E-B6BF-12828AA29636}"/>
              </a:ext>
            </a:extLst>
          </p:cNvPr>
          <p:cNvSpPr txBox="1"/>
          <p:nvPr/>
        </p:nvSpPr>
        <p:spPr>
          <a:xfrm>
            <a:off x="633999" y="3781425"/>
            <a:ext cx="10909073" cy="2038350"/>
          </a:xfrm>
          <a:prstGeom prst="rect">
            <a:avLst/>
          </a:prstGeom>
        </p:spPr>
        <p:txBody>
          <a:bodyPr vert="horz" lIns="91440" tIns="45720" rIns="91440" bIns="45720" rtlCol="0" anchor="b">
            <a:normAutofit/>
          </a:bodyPr>
          <a:lstStyle/>
          <a:p>
            <a:pPr>
              <a:lnSpc>
                <a:spcPct val="90000"/>
              </a:lnSpc>
              <a:spcBef>
                <a:spcPct val="0"/>
              </a:spcBef>
              <a:spcAft>
                <a:spcPts val="600"/>
              </a:spcAft>
            </a:pPr>
            <a:endParaRPr lang="en-US" sz="6000" spc="-50" dirty="0">
              <a:solidFill>
                <a:schemeClr val="tx1">
                  <a:lumMod val="85000"/>
                  <a:lumOff val="15000"/>
                </a:schemeClr>
              </a:solidFill>
              <a:latin typeface="+mj-lt"/>
              <a:ea typeface="+mj-ea"/>
              <a:cs typeface="+mj-cs"/>
            </a:endParaRPr>
          </a:p>
        </p:txBody>
      </p:sp>
      <p:pic>
        <p:nvPicPr>
          <p:cNvPr id="11" name="Picture 10" descr="Chart, histogram&#10;&#10;Description automatically generated">
            <a:extLst>
              <a:ext uri="{FF2B5EF4-FFF2-40B4-BE49-F238E27FC236}">
                <a16:creationId xmlns:a16="http://schemas.microsoft.com/office/drawing/2014/main" id="{644284D4-1473-2FFC-1C9C-90F7D2F1DE8F}"/>
              </a:ext>
            </a:extLst>
          </p:cNvPr>
          <p:cNvPicPr>
            <a:picLocks noChangeAspect="1"/>
          </p:cNvPicPr>
          <p:nvPr/>
        </p:nvPicPr>
        <p:blipFill rotWithShape="1">
          <a:blip r:embed="rId4"/>
          <a:srcRect t="8885" r="1" b="1"/>
          <a:stretch/>
        </p:blipFill>
        <p:spPr>
          <a:xfrm>
            <a:off x="373224" y="923731"/>
            <a:ext cx="3575018" cy="2525121"/>
          </a:xfrm>
          <a:prstGeom prst="rect">
            <a:avLst/>
          </a:prstGeom>
        </p:spPr>
      </p:pic>
      <p:cxnSp>
        <p:nvCxnSpPr>
          <p:cNvPr id="63" name="Straight Connector 53">
            <a:extLst>
              <a:ext uri="{FF2B5EF4-FFF2-40B4-BE49-F238E27FC236}">
                <a16:creationId xmlns:a16="http://schemas.microsoft.com/office/drawing/2014/main" id="{4FA8A11A-E0A0-4672-A17E-32CC5B422C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90558" y="1298448"/>
            <a:ext cx="0" cy="228600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8" name="Picture 7" descr="Text&#10;&#10;Description automatically generated">
            <a:extLst>
              <a:ext uri="{FF2B5EF4-FFF2-40B4-BE49-F238E27FC236}">
                <a16:creationId xmlns:a16="http://schemas.microsoft.com/office/drawing/2014/main" id="{9D5472AB-2629-4C83-A607-B69CB6C06D04}"/>
              </a:ext>
            </a:extLst>
          </p:cNvPr>
          <p:cNvPicPr>
            <a:picLocks noChangeAspect="1"/>
          </p:cNvPicPr>
          <p:nvPr/>
        </p:nvPicPr>
        <p:blipFill rotWithShape="1">
          <a:blip r:embed="rId5"/>
          <a:srcRect r="6478"/>
          <a:stretch/>
        </p:blipFill>
        <p:spPr>
          <a:xfrm>
            <a:off x="4432874" y="1091683"/>
            <a:ext cx="3312785" cy="2339836"/>
          </a:xfrm>
          <a:prstGeom prst="rect">
            <a:avLst/>
          </a:prstGeom>
        </p:spPr>
      </p:pic>
      <p:cxnSp>
        <p:nvCxnSpPr>
          <p:cNvPr id="64" name="Straight Connector 55">
            <a:extLst>
              <a:ext uri="{FF2B5EF4-FFF2-40B4-BE49-F238E27FC236}">
                <a16:creationId xmlns:a16="http://schemas.microsoft.com/office/drawing/2014/main" id="{292D7FC5-B427-4FF7-8FC7-9DA3C276DA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87975" y="1298448"/>
            <a:ext cx="0" cy="228600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Chart, scatter chart&#10;&#10;Description automatically generated">
            <a:extLst>
              <a:ext uri="{FF2B5EF4-FFF2-40B4-BE49-F238E27FC236}">
                <a16:creationId xmlns:a16="http://schemas.microsoft.com/office/drawing/2014/main" id="{086D4354-6725-0A91-E2E5-DE35A76F32F0}"/>
              </a:ext>
            </a:extLst>
          </p:cNvPr>
          <p:cNvPicPr>
            <a:picLocks noChangeAspect="1"/>
          </p:cNvPicPr>
          <p:nvPr/>
        </p:nvPicPr>
        <p:blipFill rotWithShape="1">
          <a:blip r:embed="rId6"/>
          <a:srcRect t="566" r="3" b="1634"/>
          <a:stretch/>
        </p:blipFill>
        <p:spPr>
          <a:xfrm>
            <a:off x="8230289" y="1054360"/>
            <a:ext cx="3684904" cy="2377962"/>
          </a:xfrm>
          <a:prstGeom prst="rect">
            <a:avLst/>
          </a:prstGeom>
        </p:spPr>
      </p:pic>
      <p:cxnSp>
        <p:nvCxnSpPr>
          <p:cNvPr id="58" name="Straight Connector 57">
            <a:extLst>
              <a:ext uri="{FF2B5EF4-FFF2-40B4-BE49-F238E27FC236}">
                <a16:creationId xmlns:a16="http://schemas.microsoft.com/office/drawing/2014/main" id="{F7F57F6B-E621-4E40-A34D-2FE12902AA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45296"/>
            <a:ext cx="10515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8EE702CF-91CE-4661-ACBF-3C8160D1B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extBox 1">
            <a:extLst>
              <a:ext uri="{FF2B5EF4-FFF2-40B4-BE49-F238E27FC236}">
                <a16:creationId xmlns:a16="http://schemas.microsoft.com/office/drawing/2014/main" id="{093C6232-3126-B45C-CF8C-F84A312B77CB}"/>
              </a:ext>
            </a:extLst>
          </p:cNvPr>
          <p:cNvSpPr txBox="1"/>
          <p:nvPr/>
        </p:nvSpPr>
        <p:spPr>
          <a:xfrm>
            <a:off x="828675" y="5120639"/>
            <a:ext cx="7137263" cy="1280161"/>
          </a:xfrm>
          <a:prstGeom prst="rect">
            <a:avLst/>
          </a:prstGeom>
        </p:spPr>
        <p:txBody>
          <a:bodyPr vert="horz" lIns="91440" tIns="45720" rIns="91440" bIns="45720" rtlCol="0" anchor="ctr">
            <a:normAutofit/>
          </a:bodyPr>
          <a:lstStyle/>
          <a:p>
            <a:pPr algn="r">
              <a:lnSpc>
                <a:spcPct val="90000"/>
              </a:lnSpc>
              <a:spcBef>
                <a:spcPct val="0"/>
              </a:spcBef>
              <a:spcAft>
                <a:spcPts val="600"/>
              </a:spcAft>
            </a:pPr>
            <a:endParaRPr lang="en-US" sz="4800" spc="-50" dirty="0">
              <a:solidFill>
                <a:srgbClr val="FFFFFF"/>
              </a:solidFill>
              <a:latin typeface="+mj-lt"/>
              <a:ea typeface="+mj-ea"/>
              <a:cs typeface="+mj-cs"/>
            </a:endParaRPr>
          </a:p>
        </p:txBody>
      </p:sp>
      <p:sp>
        <p:nvSpPr>
          <p:cNvPr id="13" name="TextBox 12">
            <a:extLst>
              <a:ext uri="{FF2B5EF4-FFF2-40B4-BE49-F238E27FC236}">
                <a16:creationId xmlns:a16="http://schemas.microsoft.com/office/drawing/2014/main" id="{823B1072-93A7-060F-3A83-E962A5787EC0}"/>
              </a:ext>
            </a:extLst>
          </p:cNvPr>
          <p:cNvSpPr txBox="1"/>
          <p:nvPr/>
        </p:nvSpPr>
        <p:spPr>
          <a:xfrm>
            <a:off x="2362200" y="209550"/>
            <a:ext cx="7210425" cy="369332"/>
          </a:xfrm>
          <a:prstGeom prst="rect">
            <a:avLst/>
          </a:prstGeom>
          <a:noFill/>
        </p:spPr>
        <p:txBody>
          <a:bodyPr wrap="square" rtlCol="0">
            <a:spAutoFit/>
          </a:bodyPr>
          <a:lstStyle/>
          <a:p>
            <a:pPr algn="ctr"/>
            <a:r>
              <a:rPr lang="en-US" dirty="0"/>
              <a:t>Performance evaluation </a:t>
            </a:r>
          </a:p>
        </p:txBody>
      </p:sp>
      <p:sp>
        <p:nvSpPr>
          <p:cNvPr id="14" name="TextBox 13">
            <a:extLst>
              <a:ext uri="{FF2B5EF4-FFF2-40B4-BE49-F238E27FC236}">
                <a16:creationId xmlns:a16="http://schemas.microsoft.com/office/drawing/2014/main" id="{B41081F9-38E4-C054-43D4-5C2E5398CD5C}"/>
              </a:ext>
            </a:extLst>
          </p:cNvPr>
          <p:cNvSpPr txBox="1"/>
          <p:nvPr/>
        </p:nvSpPr>
        <p:spPr>
          <a:xfrm>
            <a:off x="771525" y="3819525"/>
            <a:ext cx="10687050" cy="1754326"/>
          </a:xfrm>
          <a:prstGeom prst="rect">
            <a:avLst/>
          </a:prstGeom>
          <a:noFill/>
        </p:spPr>
        <p:txBody>
          <a:bodyPr wrap="square" rtlCol="0">
            <a:spAutoFit/>
          </a:bodyPr>
          <a:lstStyle/>
          <a:p>
            <a:pPr marL="285750" indent="-285750">
              <a:buFont typeface="Wingdings" panose="05000000000000000000" pitchFamily="2" charset="2"/>
              <a:buChar char="v"/>
            </a:pPr>
            <a:r>
              <a:rPr lang="en-US" dirty="0"/>
              <a:t>The above error term distribution indicates the error term is almost normally distributed and centered zero </a:t>
            </a:r>
          </a:p>
          <a:p>
            <a:pPr marL="285750" indent="-285750">
              <a:buFont typeface="Wingdings" panose="05000000000000000000" pitchFamily="2" charset="2"/>
              <a:buChar char="v"/>
            </a:pPr>
            <a:r>
              <a:rPr lang="en-US" b="0" i="0" dirty="0" err="1">
                <a:effectLst/>
                <a:latin typeface="-apple-system"/>
              </a:rPr>
              <a:t>y_test</a:t>
            </a:r>
            <a:r>
              <a:rPr lang="en-US" b="0" i="0" dirty="0">
                <a:effectLst/>
                <a:latin typeface="-apple-system"/>
              </a:rPr>
              <a:t> VS </a:t>
            </a:r>
            <a:r>
              <a:rPr lang="en-US" b="0" i="0" dirty="0" err="1">
                <a:effectLst/>
                <a:latin typeface="-apple-system"/>
              </a:rPr>
              <a:t>y_pred</a:t>
            </a:r>
            <a:r>
              <a:rPr lang="en-US" b="0" i="0" dirty="0">
                <a:effectLst/>
                <a:latin typeface="-apple-system"/>
              </a:rPr>
              <a:t> is observed to be almost linear with some variation occurring. Overall, it is a pretty linear spread.</a:t>
            </a:r>
          </a:p>
          <a:p>
            <a:pPr marL="285750" indent="-285750">
              <a:buFont typeface="Wingdings" panose="05000000000000000000" pitchFamily="2" charset="2"/>
              <a:buChar char="v"/>
            </a:pPr>
            <a:r>
              <a:rPr lang="en-US" b="0" i="0" dirty="0">
                <a:effectLst/>
                <a:latin typeface="-apple-system"/>
              </a:rPr>
              <a:t>r2_score on the test data is very close to the trained Adj. R-Squared value of the model. we have a significantly high r2_score and a low RMSE of 0.067.</a:t>
            </a:r>
          </a:p>
          <a:p>
            <a:pPr marL="285750" indent="-285750">
              <a:buFont typeface="Wingdings" panose="05000000000000000000" pitchFamily="2" charset="2"/>
              <a:buChar char="v"/>
            </a:pPr>
            <a:r>
              <a:rPr lang="en-US" dirty="0">
                <a:latin typeface="-apple-system"/>
              </a:rPr>
              <a:t>Among </a:t>
            </a:r>
            <a:r>
              <a:rPr lang="en-US" dirty="0"/>
              <a:t>three regression models we found random forest is best with an accuracy of 92.9%.</a:t>
            </a:r>
          </a:p>
        </p:txBody>
      </p:sp>
      <p:pic>
        <p:nvPicPr>
          <p:cNvPr id="3" name="Audio Recording Aug 3, 2022 at 11:39:06 PM" descr="Audio Recording Aug 3, 2022 at 11:39:06 PM">
            <a:hlinkClick r:id="" action="ppaction://media"/>
            <a:extLst>
              <a:ext uri="{FF2B5EF4-FFF2-40B4-BE49-F238E27FC236}">
                <a16:creationId xmlns:a16="http://schemas.microsoft.com/office/drawing/2014/main" id="{6EBC846B-5CF5-2B76-D3A9-71AD964E699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54601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93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{4FCD36D0-9993-482E-8F2F-A49217E18C1D}tf22712842_win32</Template>
  <TotalTime>261</TotalTime>
  <Words>747</Words>
  <Application>Microsoft Macintosh PowerPoint</Application>
  <PresentationFormat>Widescreen</PresentationFormat>
  <Paragraphs>81</Paragraphs>
  <Slides>10</Slides>
  <Notes>1</Notes>
  <HiddenSlides>0</HiddenSlides>
  <MMClips>10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-apple-system</vt:lpstr>
      <vt:lpstr>Arial</vt:lpstr>
      <vt:lpstr>Bookman Old Style</vt:lpstr>
      <vt:lpstr>Calibri</vt:lpstr>
      <vt:lpstr>charter</vt:lpstr>
      <vt:lpstr>Franklin Gothic Book</vt:lpstr>
      <vt:lpstr>Times New Roman</vt:lpstr>
      <vt:lpstr>Wingdings</vt:lpstr>
      <vt:lpstr>1_RetrospectVTI</vt:lpstr>
      <vt:lpstr>Car price prediction </vt:lpstr>
      <vt:lpstr>Table of content </vt:lpstr>
      <vt:lpstr>PowerPoint Presentation</vt:lpstr>
      <vt:lpstr>  OVERVIEW OF DATASET </vt:lpstr>
      <vt:lpstr>Data preparation and explore</vt:lpstr>
      <vt:lpstr>PowerPoint Presentation</vt:lpstr>
      <vt:lpstr>Data preparation and explore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price prediction</dc:title>
  <dc:creator>Pondugula, Sivarangareddy</dc:creator>
  <cp:lastModifiedBy>Mukta, Sakshitha</cp:lastModifiedBy>
  <cp:revision>2</cp:revision>
  <dcterms:created xsi:type="dcterms:W3CDTF">2022-08-03T23:11:08Z</dcterms:created>
  <dcterms:modified xsi:type="dcterms:W3CDTF">2022-08-04T03:43:00Z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